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6"/>
  </p:notesMasterIdLst>
  <p:handoutMasterIdLst>
    <p:handoutMasterId r:id="rId4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3/10/2014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3/10/2014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3/10/2014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3/10/2014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3/10/2014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3/10/2014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3/10/2014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3/10/2014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3/10/2014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3/10/2014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3/10/2014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3/10/2014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3/10/2014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3/10/2014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562"/>
            <a:ext cx="7091361" cy="5206314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תכנות אסינכרוני, תקשורת ופיתוח אפליקציות ל-</a:t>
            </a:r>
            <a:r>
              <a:rPr lang="en-US" dirty="0" smtClean="0"/>
              <a:t>Windows 8.1</a:t>
            </a:r>
            <a:r>
              <a:rPr lang="he-IL" dirty="0" smtClean="0"/>
              <a:t> ואפליקציות ל-</a:t>
            </a:r>
            <a:r>
              <a:rPr lang="en-US" dirty="0" smtClean="0"/>
              <a:t>Windows Phone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51" y="5646058"/>
            <a:ext cx="7091361" cy="838200"/>
          </a:xfrm>
        </p:spPr>
        <p:txBody>
          <a:bodyPr/>
          <a:lstStyle/>
          <a:p>
            <a:r>
              <a:rPr lang="en-US" b="1" dirty="0"/>
              <a:t>Graphics And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7408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Shapes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7091" y="943252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en-US" dirty="0" err="1" smtClean="0"/>
              <a:t>ViewBox</a:t>
            </a:r>
            <a:endParaRPr lang="en-US" dirty="0" smtClean="0"/>
          </a:p>
          <a:p>
            <a:pPr marL="45720" indent="0">
              <a:buNone/>
            </a:pPr>
            <a:r>
              <a:rPr lang="he-IL" dirty="0" smtClean="0"/>
              <a:t>מאפשר לאלמנטים גרפיים לשנות את גודלם ביחס לשינוי גודל החלון בו הם מוצבים ולשמור על קנה מידה ביניהם.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422862" y="6391013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ViewBoxSample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1538" y="1777909"/>
          <a:ext cx="11952303" cy="297164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952303"/>
              </a:tblGrid>
              <a:tr h="2971645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&lt;Grid&gt;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Viewbox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&lt;Canvas Width="525" Height="350"&gt;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&lt;Ellipse Fill="Yellow"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="4" Height="150" Width="200"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="20" &gt;&lt;/Ellipse&gt;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&lt;Rectangle Fill="Beige" Stroke="Chocolate"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="7" Height="150" Width="200"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="120"&gt;&lt;/Rectangle&gt;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&lt;/Canvas&gt;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Viewbox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&lt;/Grid&gt;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20" y="4700842"/>
            <a:ext cx="3002699" cy="2001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131" y="4000922"/>
            <a:ext cx="7014432" cy="8983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103" y="5066243"/>
            <a:ext cx="776442" cy="9261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6991" y="4536490"/>
            <a:ext cx="1656792" cy="195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07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Shapes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Line and Polyline</a:t>
            </a:r>
            <a:endParaRPr lang="he-IL" dirty="0"/>
          </a:p>
          <a:p>
            <a:pPr marL="45720" indent="0">
              <a:buNone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422862" y="6391013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LineAndPolyline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1538" y="1777909"/>
          <a:ext cx="11952303" cy="297164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952303"/>
              </a:tblGrid>
              <a:tr h="2971645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&lt;Canvas 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&lt;Line Stroke="Green"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="3" X1="0" Y1="0" X2="380" Y2="300" &gt;&lt;/Line&gt;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&lt;Polyline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="5" Points="10,150 30,140 50,160 70,130 90,170 110,120 130,180 150,110 170,190 190,100 210,240 230,70 250,280 "  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&lt;/Polyline&gt;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&lt;Polyline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="5" Points="10,150 30,140 50,160 70,130 90,170 110,120 130,180 150,110 170,190 190,100 210,240 230,70 250,280 "  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&lt;/Polyline&gt;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&lt;/Canvas&gt;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388" y="3866342"/>
            <a:ext cx="3934854" cy="262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9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Shapes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err="1" smtClean="0"/>
              <a:t>Polygone</a:t>
            </a: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422862" y="6391013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PolygoneSample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1538" y="1777909"/>
          <a:ext cx="11952303" cy="1764281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952303"/>
              </a:tblGrid>
              <a:tr h="1764281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&lt;Grid&gt;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&lt;Polygon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="3" Fill="Red"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="175"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FillRule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="Nonzero" Points="15,250 136,35 220,200 0,125 270,60"&gt;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&lt;/Polygon&gt;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&lt;/Grid&gt;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852" y="2898675"/>
            <a:ext cx="5000000" cy="3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48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263" y="4443164"/>
            <a:ext cx="2298813" cy="2330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Brushes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470" y="1600200"/>
            <a:ext cx="10018343" cy="4114800"/>
          </a:xfrm>
        </p:spPr>
        <p:txBody>
          <a:bodyPr>
            <a:normAutofit/>
          </a:bodyPr>
          <a:lstStyle/>
          <a:p>
            <a:r>
              <a:rPr lang="he-IL" dirty="0" smtClean="0"/>
              <a:t>"מברשות" משמשות למילוי שטחים או קוים (</a:t>
            </a:r>
            <a:r>
              <a:rPr lang="en-US" dirty="0" smtClean="0"/>
              <a:t>background</a:t>
            </a:r>
            <a:r>
              <a:rPr lang="en-US" dirty="0"/>
              <a:t>, foreground, </a:t>
            </a:r>
            <a:r>
              <a:rPr lang="en-US" dirty="0" smtClean="0"/>
              <a:t>border, fill ,stroke</a:t>
            </a:r>
            <a:r>
              <a:rPr lang="he-IL" dirty="0" smtClean="0"/>
              <a:t>)</a:t>
            </a:r>
          </a:p>
          <a:p>
            <a:r>
              <a:rPr lang="he-IL" dirty="0" smtClean="0"/>
              <a:t>שינוי "מברשת" גורם לצביעה אוטומטית של הצורה (אירוע מודיע לצורה על השינוי)</a:t>
            </a:r>
          </a:p>
          <a:p>
            <a:r>
              <a:rPr lang="he-IL" dirty="0" smtClean="0"/>
              <a:t>מברשות תומכות בשקיפות (</a:t>
            </a:r>
            <a:r>
              <a:rPr lang="en-US" dirty="0" smtClean="0"/>
              <a:t>Transparency</a:t>
            </a:r>
            <a:r>
              <a:rPr lang="he-IL" dirty="0" smtClean="0"/>
              <a:t>) או בשקיפות חלקית (</a:t>
            </a:r>
            <a:r>
              <a:rPr lang="en-US" dirty="0" smtClean="0"/>
              <a:t>Partial Transparency</a:t>
            </a:r>
            <a:r>
              <a:rPr lang="he-IL" dirty="0" smtClean="0"/>
              <a:t>).</a:t>
            </a:r>
            <a:endParaRPr lang="en-US" dirty="0" smtClean="0"/>
          </a:p>
          <a:p>
            <a:r>
              <a:rPr lang="he-IL" dirty="0" smtClean="0"/>
              <a:t>במרחב השמות </a:t>
            </a:r>
            <a:r>
              <a:rPr lang="en-US" dirty="0" err="1" smtClean="0"/>
              <a:t>System.Windows.Media</a:t>
            </a:r>
            <a:r>
              <a:rPr lang="he-IL" dirty="0" smtClean="0"/>
              <a:t> מוגדרת מחלקת הבסיס של כל המברשות, המחלקה </a:t>
            </a:r>
            <a:r>
              <a:rPr lang="en-US" dirty="0" smtClean="0"/>
              <a:t>Brush</a:t>
            </a:r>
            <a:r>
              <a:rPr lang="he-IL" dirty="0" smtClean="0"/>
              <a:t>.</a:t>
            </a:r>
          </a:p>
          <a:p>
            <a:r>
              <a:rPr lang="he-IL" dirty="0" smtClean="0"/>
              <a:t>במחלקה</a:t>
            </a:r>
            <a:r>
              <a:rPr lang="en-US" dirty="0" err="1" smtClean="0"/>
              <a:t>SystemBrushes</a:t>
            </a:r>
            <a:r>
              <a:rPr lang="en-US" dirty="0" smtClean="0"/>
              <a:t> </a:t>
            </a:r>
            <a:r>
              <a:rPr lang="he-IL" dirty="0" smtClean="0"/>
              <a:t> מוגדרות אוסף של מברשות סטנדרטיות מוכנות לשימוש.</a:t>
            </a:r>
          </a:p>
          <a:p>
            <a:r>
              <a:rPr lang="he-IL" dirty="0" smtClean="0"/>
              <a:t>ישנם 7 סוגי מברשות שונים, כל מברשת מציגה </a:t>
            </a:r>
            <a:r>
              <a:rPr lang="en-US" dirty="0" smtClean="0"/>
              <a:t>Pattern</a:t>
            </a:r>
            <a:r>
              <a:rPr lang="he-IL" dirty="0" smtClean="0"/>
              <a:t> אחר,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בשלב זה רלבנטיים עבורנו 4 בלבד.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127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41881" y="1751120"/>
          <a:ext cx="9372601" cy="25704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712021"/>
                <a:gridCol w="4492100"/>
                <a:gridCol w="2168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Utopia-Regular"/>
                        </a:rPr>
                        <a:t>SolidColorBrush</a:t>
                      </a:r>
                      <a:endParaRPr lang="en-US" dirty="0" smtClean="0">
                        <a:latin typeface="Utopia-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צביעת</a:t>
                      </a:r>
                      <a:r>
                        <a:rPr lang="he-IL" baseline="0" dirty="0" smtClean="0"/>
                        <a:t> צורה באמצעות צבע יחיד.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>
                          <a:latin typeface="Utopia-Regular"/>
                        </a:rPr>
                        <a:t>LinearGradientBrush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צבע מדורג,</a:t>
                      </a:r>
                      <a:r>
                        <a:rPr lang="he-IL" baseline="0" dirty="0" smtClean="0"/>
                        <a:t> מילוי שמשתנה בהדרגה בצורה ליניארית מצבע אחד לצבע שני, או בין מספר גדול יותר של צבעים.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>
                          <a:latin typeface="Utopia-Regular"/>
                        </a:rPr>
                        <a:t>RadialGradientBrush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צבע מדורג,</a:t>
                      </a:r>
                      <a:r>
                        <a:rPr lang="he-IL" baseline="0" dirty="0" smtClean="0"/>
                        <a:t> מילוי שמשתנה בהדרגה בצורה מעגלית מצבע אחד לצבע שני, או בין מספר גדול יותר של צבעים.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ImageBrush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מתבסס על תמונה כצורת המברשת.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5417" y="5369447"/>
            <a:ext cx="10676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Utopia-Regular"/>
              </a:rPr>
              <a:t>מברשות נוספות:</a:t>
            </a:r>
            <a:r>
              <a:rPr lang="en-US" dirty="0" err="1" smtClean="0">
                <a:latin typeface="Utopia-Regular"/>
              </a:rPr>
              <a:t>DrawingBrush</a:t>
            </a:r>
            <a:r>
              <a:rPr lang="en-US" dirty="0" smtClean="0">
                <a:latin typeface="Utopia-Regular"/>
              </a:rPr>
              <a:t> </a:t>
            </a:r>
            <a:r>
              <a:rPr lang="he-IL" dirty="0" smtClean="0">
                <a:latin typeface="Utopia-Regular"/>
              </a:rPr>
              <a:t>, </a:t>
            </a:r>
            <a:r>
              <a:rPr lang="en-US" dirty="0" err="1" smtClean="0">
                <a:latin typeface="Utopia-Regular"/>
              </a:rPr>
              <a:t>VisualBrush</a:t>
            </a:r>
            <a:r>
              <a:rPr lang="he-IL" dirty="0" smtClean="0">
                <a:latin typeface="Utopia-Regular"/>
              </a:rPr>
              <a:t>, </a:t>
            </a:r>
            <a:r>
              <a:rPr lang="en-US" dirty="0" err="1" smtClean="0">
                <a:latin typeface="Utopia-Regular"/>
              </a:rPr>
              <a:t>BitmapCacheBrush</a:t>
            </a:r>
            <a:r>
              <a:rPr lang="he-IL" dirty="0" smtClean="0">
                <a:latin typeface="Utopia-Regular"/>
              </a:rPr>
              <a:t> 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36" y="1746680"/>
            <a:ext cx="2768354" cy="3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04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502254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2800" b="1" dirty="0" smtClean="0"/>
              <a:t>צבעים</a:t>
            </a:r>
          </a:p>
          <a:p>
            <a:r>
              <a:rPr lang="he-IL" dirty="0" smtClean="0"/>
              <a:t>מברשות מתבססות על צבעים (ברובם), צבעים מוגדרים באמצעות המבנה </a:t>
            </a:r>
            <a:r>
              <a:rPr lang="en-US" dirty="0" smtClean="0"/>
              <a:t>Color</a:t>
            </a:r>
            <a:r>
              <a:rPr lang="he-IL" dirty="0" smtClean="0"/>
              <a:t> המוגדר במרחב השמות </a:t>
            </a:r>
            <a:r>
              <a:rPr lang="en-US" dirty="0" err="1" smtClean="0"/>
              <a:t>System.Windows.Media</a:t>
            </a:r>
            <a:r>
              <a:rPr lang="he-IL" dirty="0" smtClean="0"/>
              <a:t>.</a:t>
            </a:r>
          </a:p>
          <a:p>
            <a:r>
              <a:rPr lang="he-IL" dirty="0" smtClean="0"/>
              <a:t>ב-</a:t>
            </a:r>
            <a:r>
              <a:rPr lang="en-US" dirty="0" smtClean="0"/>
              <a:t>Color</a:t>
            </a:r>
            <a:r>
              <a:rPr lang="he-IL" dirty="0" smtClean="0"/>
              <a:t> מוגדרות מספר מתודות סטאטיות מעניינות:</a:t>
            </a:r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לדוגמה:</a:t>
            </a:r>
          </a:p>
          <a:p>
            <a:pPr marL="45720" indent="0" algn="ctr">
              <a:buNone/>
            </a:pPr>
            <a:r>
              <a:rPr lang="en-US" dirty="0" smtClean="0"/>
              <a:t>Color </a:t>
            </a:r>
            <a:r>
              <a:rPr lang="en-US" dirty="0" err="1"/>
              <a:t>color</a:t>
            </a:r>
            <a:r>
              <a:rPr lang="en-US" dirty="0"/>
              <a:t> = Color.FromRgb(200, 13, </a:t>
            </a:r>
            <a:r>
              <a:rPr lang="en-US" dirty="0" smtClean="0"/>
              <a:t>75);</a:t>
            </a:r>
            <a:endParaRPr lang="he-IL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49252" y="3391845"/>
          <a:ext cx="8128000" cy="13817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054688"/>
                <a:gridCol w="607331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Color.Add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המתודה</a:t>
                      </a:r>
                      <a:r>
                        <a:rPr lang="he-IL" baseline="0" dirty="0" smtClean="0"/>
                        <a:t> מקבלת שני צבעים ומוסיפה את ערכי האדום, ירוק, כחול ואלפא של שני הפרמטרים ליצירת צבע אחד.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Color.FromRgb</a:t>
                      </a:r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מקבלת ערכי אדום,</a:t>
                      </a:r>
                      <a:r>
                        <a:rPr lang="he-IL" baseline="0" dirty="0" smtClean="0"/>
                        <a:t> ירוק, כחול ומחזירה צבע.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Color.FromArgb</a:t>
                      </a:r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מקבלת ערכי אלפא, אדום,</a:t>
                      </a:r>
                      <a:r>
                        <a:rPr lang="he-IL" baseline="0" dirty="0" smtClean="0"/>
                        <a:t> ירוק, כחול ומחזירה צבע.</a:t>
                      </a:r>
                      <a:endParaRPr lang="he-IL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30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Colors</a:t>
            </a:r>
            <a:r>
              <a:rPr lang="he-IL" dirty="0"/>
              <a:t> מכילה פלטת צבעים מוכנה המכילה כמה מאות צבעים:</a:t>
            </a:r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המחלקה </a:t>
            </a:r>
            <a:r>
              <a:rPr lang="en-US" dirty="0" err="1" smtClean="0"/>
              <a:t>SystemColors</a:t>
            </a:r>
            <a:r>
              <a:rPr lang="he-IL" dirty="0" smtClean="0"/>
              <a:t> מכילה פלטת צבעים המורכבת מצבעי המערכת:</a:t>
            </a:r>
            <a:endParaRPr lang="he-IL" dirty="0"/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303" y="2130640"/>
            <a:ext cx="2505645" cy="1970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17" y="4915038"/>
            <a:ext cx="37147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1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91845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947" y="898864"/>
            <a:ext cx="9372600" cy="58747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err="1" smtClean="0">
                <a:latin typeface="Utopia-Regular"/>
              </a:rPr>
              <a:t>SolidColorBrush</a:t>
            </a:r>
            <a:endParaRPr lang="he-IL" b="1" dirty="0" smtClean="0">
              <a:latin typeface="Utopia-Regular"/>
            </a:endParaRPr>
          </a:p>
          <a:p>
            <a:r>
              <a:rPr lang="he-IL" dirty="0" smtClean="0">
                <a:latin typeface="Utopia-Regular"/>
              </a:rPr>
              <a:t>הגדרת מברשת על ידי בחירת צבע מוכן:</a:t>
            </a:r>
            <a:endParaRPr lang="he-IL" dirty="0">
              <a:latin typeface="Utopia-Regular"/>
            </a:endParaRPr>
          </a:p>
          <a:p>
            <a:pPr marL="45720" indent="0" algn="ctr">
              <a:buNone/>
            </a:pPr>
            <a:r>
              <a:rPr lang="en-US" dirty="0" err="1" smtClean="0"/>
              <a:t>Rect.Fill</a:t>
            </a:r>
            <a:r>
              <a:rPr lang="en-US" dirty="0" smtClean="0"/>
              <a:t> = </a:t>
            </a:r>
            <a:r>
              <a:rPr lang="en-US" dirty="0"/>
              <a:t>new </a:t>
            </a:r>
            <a:r>
              <a:rPr lang="en-US" dirty="0" err="1"/>
              <a:t>SolidColorBrush</a:t>
            </a:r>
            <a:r>
              <a:rPr lang="en-US" dirty="0"/>
              <a:t>(</a:t>
            </a:r>
            <a:r>
              <a:rPr lang="en-US" dirty="0" err="1"/>
              <a:t>Colors.AliceBlue</a:t>
            </a:r>
            <a:r>
              <a:rPr lang="en-US" dirty="0"/>
              <a:t>);</a:t>
            </a:r>
          </a:p>
          <a:p>
            <a:r>
              <a:rPr lang="he-IL" dirty="0" smtClean="0"/>
              <a:t>הגדרת מברשת המתבססת על צבע מערכת:</a:t>
            </a:r>
            <a:endParaRPr lang="en-US" dirty="0"/>
          </a:p>
          <a:p>
            <a:pPr marL="45720" indent="0" algn="ctr">
              <a:buNone/>
            </a:pPr>
            <a:r>
              <a:rPr lang="en-US" dirty="0" err="1"/>
              <a:t>Rect.Fill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/>
              <a:t>SystemColors.ControlBrush</a:t>
            </a:r>
            <a:r>
              <a:rPr lang="en-US" dirty="0"/>
              <a:t>;</a:t>
            </a:r>
          </a:p>
          <a:p>
            <a:r>
              <a:rPr lang="he-IL" dirty="0" smtClean="0"/>
              <a:t>קביעת מברשת על בסיס שלושת צבעי </a:t>
            </a:r>
            <a:r>
              <a:rPr lang="en-US" dirty="0" smtClean="0"/>
              <a:t>RGB</a:t>
            </a:r>
            <a:r>
              <a:rPr lang="he-IL" dirty="0" smtClean="0"/>
              <a:t>: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ב- </a:t>
            </a:r>
            <a:r>
              <a:rPr lang="en-US" dirty="0" smtClean="0"/>
              <a:t>XAML</a:t>
            </a:r>
            <a:r>
              <a:rPr lang="he-IL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8004" y="3781888"/>
            <a:ext cx="7696940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"/>
            <a:r>
              <a:rPr lang="en-US" sz="2000" dirty="0" err="1"/>
              <a:t>int</a:t>
            </a:r>
            <a:r>
              <a:rPr lang="en-US" sz="2000" dirty="0"/>
              <a:t> red = 10; </a:t>
            </a:r>
            <a:r>
              <a:rPr lang="en-US" sz="2000" dirty="0" err="1"/>
              <a:t>int</a:t>
            </a:r>
            <a:r>
              <a:rPr lang="en-US" sz="2000" dirty="0"/>
              <a:t> green = 145; </a:t>
            </a:r>
            <a:r>
              <a:rPr lang="en-US" sz="2000" dirty="0" err="1"/>
              <a:t>int</a:t>
            </a:r>
            <a:r>
              <a:rPr lang="en-US" sz="2000" dirty="0"/>
              <a:t> blue = 35;</a:t>
            </a:r>
          </a:p>
          <a:p>
            <a:pPr marL="45720"/>
            <a:r>
              <a:rPr lang="en-US" sz="2000" dirty="0" err="1"/>
              <a:t>Rect.Fill</a:t>
            </a:r>
            <a:r>
              <a:rPr lang="en-US" sz="2000" dirty="0"/>
              <a:t> = new </a:t>
            </a:r>
            <a:r>
              <a:rPr lang="en-US" sz="2000" dirty="0" err="1"/>
              <a:t>SolidColorBrush</a:t>
            </a:r>
            <a:r>
              <a:rPr lang="en-US" sz="2000" dirty="0"/>
              <a:t>(Color.FromRgb(red, green, blue));</a:t>
            </a:r>
            <a:endParaRPr lang="he-IL" sz="2000" dirty="0"/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831977" y="5353234"/>
            <a:ext cx="85580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&lt;Rectangle Name="</a:t>
            </a:r>
            <a:r>
              <a:rPr lang="en-US" dirty="0" err="1"/>
              <a:t>rect</a:t>
            </a:r>
            <a:r>
              <a:rPr lang="en-US" dirty="0"/>
              <a:t>" </a:t>
            </a:r>
            <a:r>
              <a:rPr lang="en-US" dirty="0" smtClean="0"/>
              <a:t>Width</a:t>
            </a:r>
            <a:r>
              <a:rPr lang="en-US" dirty="0"/>
              <a:t>="200" Height="200" </a:t>
            </a:r>
            <a:r>
              <a:rPr lang="en-US" b="1" dirty="0" smtClean="0"/>
              <a:t>Fill</a:t>
            </a:r>
            <a:r>
              <a:rPr lang="en-US" b="1" dirty="0"/>
              <a:t>="Blue"</a:t>
            </a:r>
            <a:r>
              <a:rPr lang="en-US" dirty="0"/>
              <a:t>&gt;&lt;/Rectangle&gt;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858610" y="5752729"/>
            <a:ext cx="89043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&lt;Rectangle Name="</a:t>
            </a:r>
            <a:r>
              <a:rPr lang="en-US" dirty="0" err="1"/>
              <a:t>rect</a:t>
            </a:r>
            <a:r>
              <a:rPr lang="en-US" dirty="0"/>
              <a:t>" </a:t>
            </a:r>
            <a:r>
              <a:rPr lang="en-US" dirty="0" smtClean="0"/>
              <a:t>Width</a:t>
            </a:r>
            <a:r>
              <a:rPr lang="en-US" dirty="0"/>
              <a:t>="200" Height="200" </a:t>
            </a:r>
            <a:r>
              <a:rPr lang="en-US" b="1" dirty="0" smtClean="0"/>
              <a:t>Fill</a:t>
            </a:r>
            <a:r>
              <a:rPr lang="en-US" b="1" dirty="0"/>
              <a:t>="#FF2B44"</a:t>
            </a:r>
            <a:r>
              <a:rPr lang="en-US" dirty="0"/>
              <a:t>&gt;&lt;/Rectangle&gt;</a:t>
            </a:r>
            <a:endParaRPr lang="he-I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84" y="1385194"/>
            <a:ext cx="18954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10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 smtClean="0">
                <a:latin typeface="Utopia-Regular"/>
              </a:rPr>
              <a:t>LinearGradientBrush</a:t>
            </a:r>
            <a:endParaRPr lang="en-US" b="1" dirty="0" smtClean="0">
              <a:latin typeface="Utopia-Regular"/>
            </a:endParaRPr>
          </a:p>
          <a:p>
            <a:pPr marL="45720" indent="0">
              <a:buNone/>
            </a:pPr>
            <a:r>
              <a:rPr lang="he-IL" dirty="0" smtClean="0"/>
              <a:t>בקוד: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29632" y="2621288"/>
          <a:ext cx="7528264" cy="2563271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28264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LinearGradientBrush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brush1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LinearGradientBrush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brush1.StartPoint = new Point(0, 0);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brush1.EndPoint = new Point(1, 1);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brush1.GradientStops.Add(new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Colors.Yellow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0.0));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brush1.GradientStops.Add(new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Colors.Red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0.25));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brush1.GradientStops.Add(new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Colors.Blue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0.75));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brush1.GradientStops.Add(new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Colors.LimeGreen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1.0));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rect2.Fill = brush1;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51" y="1876933"/>
            <a:ext cx="18954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14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 smtClean="0">
                <a:latin typeface="Utopia-Regular"/>
              </a:rPr>
              <a:t>LinearGradientBrush</a:t>
            </a:r>
            <a:endParaRPr lang="he-IL" b="1" dirty="0" smtClean="0">
              <a:latin typeface="Utopia-Regular"/>
            </a:endParaRPr>
          </a:p>
          <a:p>
            <a:pPr marL="45720" indent="0">
              <a:buNone/>
            </a:pPr>
            <a:r>
              <a:rPr lang="he-IL" dirty="0" smtClean="0">
                <a:latin typeface="Utopia-Regular"/>
              </a:rPr>
              <a:t>ב-</a:t>
            </a:r>
            <a:r>
              <a:rPr lang="en-US" dirty="0" smtClean="0">
                <a:latin typeface="Utopia-Regular"/>
              </a:rPr>
              <a:t>XAML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87767" y="1715766"/>
          <a:ext cx="7217545" cy="297164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217545"/>
              </a:tblGrid>
              <a:tr h="2971645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&lt;Rectangle Width="200" Height="100"&gt;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Rectangle.Fill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StartPoint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="0,0"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EndPoint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="1,1"&gt;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Color="Yellow" Offset="0.0" /&gt;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Color="Red" Offset="0.25" /&gt;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Color="Blue" Offset="0.75" /&gt;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&lt;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GradientStop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Color="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LimeGreen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Offset="1.0" /&gt;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LinearGradientBrush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&lt;/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Rectangle.Fill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</a:p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&lt;/Rectangle&gt; </a:t>
                      </a:r>
                      <a:endParaRPr lang="en-US" sz="18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547" y="2862354"/>
            <a:ext cx="18954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4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Graphics And Animation</a:t>
            </a:r>
            <a:endParaRPr lang="en-US" sz="40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54539" y="4175051"/>
            <a:ext cx="6347239" cy="26829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Understanding </a:t>
            </a:r>
            <a:r>
              <a:rPr lang="en-US" dirty="0" smtClean="0"/>
              <a:t>Graphical </a:t>
            </a:r>
            <a:r>
              <a:rPr lang="en-US" dirty="0"/>
              <a:t>Rendering </a:t>
            </a:r>
            <a:r>
              <a:rPr lang="en-US" dirty="0" smtClean="0"/>
              <a:t>Services</a:t>
            </a:r>
            <a:endParaRPr lang="en-US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Shapes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Brushes </a:t>
            </a:r>
            <a:endParaRPr lang="en-US" dirty="0" smtClean="0"/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Transformations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Drawings and </a:t>
            </a:r>
            <a:r>
              <a:rPr lang="en-US" dirty="0" smtClean="0"/>
              <a:t>Geometries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Animation</a:t>
            </a:r>
            <a:endParaRPr lang="en-US" dirty="0" smtClean="0"/>
          </a:p>
          <a:p>
            <a:pPr marL="457200" indent="-457200" algn="l" rtl="0">
              <a:buFont typeface="+mj-lt"/>
              <a:buAutoNum type="arabicPeriod"/>
            </a:pPr>
            <a:endParaRPr lang="en-US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113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 smtClean="0">
                <a:latin typeface="Utopia-Regular"/>
              </a:rPr>
              <a:t>RadialGradientBrush</a:t>
            </a:r>
            <a:endParaRPr lang="en-US" b="1" dirty="0" smtClean="0">
              <a:latin typeface="Utopia-Regular"/>
            </a:endParaRPr>
          </a:p>
          <a:p>
            <a:pPr marL="45720" indent="0">
              <a:buNone/>
            </a:pPr>
            <a:r>
              <a:rPr lang="he-IL" dirty="0" smtClean="0">
                <a:latin typeface="Utopia-Regular"/>
              </a:rPr>
              <a:t>בקוד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44" y="1965710"/>
            <a:ext cx="1905000" cy="19145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929632" y="2621288"/>
          <a:ext cx="7528264" cy="28346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28264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brush2.GradientOrigin = new Point(0.5, 0.5);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brush2.Center = new Point(0.5, 0.5);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brush2.RadiusX = 0.5;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brush2.RadiusY = 0.5;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Colors.Yellow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0.0));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Colors.Red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0.25));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Colors.Blue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0.75));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Colors.LimeGreen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1.0));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rect3.Fill = brush2;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313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 smtClean="0">
                <a:latin typeface="Utopia-Regular"/>
              </a:rPr>
              <a:t>RadialGradientBrush</a:t>
            </a:r>
            <a:endParaRPr lang="en-US" b="1" dirty="0" smtClean="0">
              <a:latin typeface="Utopia-Regular"/>
            </a:endParaRPr>
          </a:p>
          <a:p>
            <a:pPr marL="45720" indent="0">
              <a:buNone/>
            </a:pPr>
            <a:r>
              <a:rPr lang="he-IL" dirty="0" smtClean="0">
                <a:latin typeface="Utopia-Regular"/>
              </a:rPr>
              <a:t>ב-</a:t>
            </a:r>
            <a:r>
              <a:rPr lang="en-US" dirty="0" smtClean="0">
                <a:latin typeface="Utopia-Regular"/>
              </a:rPr>
              <a:t>XAML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4914" y="3118438"/>
          <a:ext cx="11097086" cy="33832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097086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&lt;Rectangle Name="rect3" Width="200" Height="200" Margin="5"&gt;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Rectangle.Fill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GradientOrigin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="0.5,0.5" Center="0.5,0.5"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="0.5"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="0.5"&gt;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RadialGradientBrush.GradientStops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Color="Yellow" Offset="0"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Color="Red" Offset="0.25"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Color="Blue" Offset="0.75"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Color="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LimeGreen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" Offset="1"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RadialGradientBrush.GradientStops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Rectangle.Fill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&lt;/Rectangle&gt;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197" y="793858"/>
            <a:ext cx="19050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050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 smtClean="0"/>
              <a:t>ImageBrush</a:t>
            </a:r>
            <a:endParaRPr lang="he-IL" b="1" dirty="0" smtClean="0"/>
          </a:p>
          <a:p>
            <a:pPr marL="45720" indent="0">
              <a:buNone/>
            </a:pPr>
            <a:r>
              <a:rPr lang="he-IL" dirty="0" smtClean="0"/>
              <a:t>בקוד: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507" y="4221286"/>
            <a:ext cx="1885950" cy="18954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71349" y="2576900"/>
          <a:ext cx="10360240" cy="197734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360240"/>
              </a:tblGrid>
              <a:tr h="1977345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ImageBrush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brush3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ImageBrush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brush3.ImageSource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BitmapImage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(new Uri(@"pack://application:,,,/Assets/Smily.png"));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brush3.Stretch =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Stretch.None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brush3.TileMode =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TileMode.Tile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brush3.Viewport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(0, 0, 0.2, 0.2);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rect4.Fill = brush3;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455937" y="1697631"/>
            <a:ext cx="1791849" cy="504031"/>
          </a:xfrm>
          <a:prstGeom prst="wedgeRoundRectCallout">
            <a:avLst>
              <a:gd name="adj1" fmla="val 31358"/>
              <a:gd name="adj2" fmla="val 24922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מתיחת התמונה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155401" y="3295612"/>
            <a:ext cx="1836237" cy="504031"/>
          </a:xfrm>
          <a:prstGeom prst="wedgeRoundRectCallout">
            <a:avLst>
              <a:gd name="adj1" fmla="val -143902"/>
              <a:gd name="adj2" fmla="val 439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סידור ה-"אריח"</a:t>
            </a:r>
            <a:endParaRPr lang="he-IL" sz="20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504154" y="4245522"/>
            <a:ext cx="1836237" cy="717095"/>
          </a:xfrm>
          <a:prstGeom prst="wedgeRoundRectCallout">
            <a:avLst>
              <a:gd name="adj1" fmla="val -150188"/>
              <a:gd name="adj2" fmla="val -9366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הגדרת המיקום של האריח</a:t>
            </a:r>
            <a:endParaRPr lang="he-IL" sz="20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013358" y="1378035"/>
            <a:ext cx="1862871" cy="1098835"/>
          </a:xfrm>
          <a:prstGeom prst="wedgeRoundRectCallout">
            <a:avLst>
              <a:gd name="adj1" fmla="val 81196"/>
              <a:gd name="adj2" fmla="val 8933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טעינת התמונה מהמשאבים של התוכנית</a:t>
            </a:r>
          </a:p>
        </p:txBody>
      </p:sp>
    </p:spTree>
    <p:extLst>
      <p:ext uri="{BB962C8B-B14F-4D97-AF65-F5344CB8AC3E}">
        <p14:creationId xmlns:p14="http://schemas.microsoft.com/office/powerpoint/2010/main" val="3037072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Brushes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 smtClean="0"/>
              <a:t>ImageBrush</a:t>
            </a:r>
            <a:endParaRPr lang="he-IL" b="1" dirty="0" smtClean="0"/>
          </a:p>
          <a:p>
            <a:pPr marL="45720" indent="0">
              <a:buNone/>
            </a:pPr>
            <a:r>
              <a:rPr lang="he-IL" dirty="0" smtClean="0"/>
              <a:t>ב-</a:t>
            </a:r>
            <a:r>
              <a:rPr lang="en-US" dirty="0" smtClean="0"/>
              <a:t>XAML</a:t>
            </a:r>
            <a:r>
              <a:rPr lang="he-IL" dirty="0" smtClean="0"/>
              <a:t>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973" y="1904214"/>
            <a:ext cx="1885950" cy="18954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81888" y="2576900"/>
          <a:ext cx="7528264" cy="28346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28264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RadialGradientBrush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brush2.GradientOrigin = new Point(0.5, 0.5);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brush2.Center = new Point(0.5, 0.5);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brush2.RadiusX = 0.5;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brush2.RadiusY = 0.5;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Colors.Yellow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0.0));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Colors.Red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0.25));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Colors.Blue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0.75));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brush2.GradientStops.Add(new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GradientStop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Colors.LimeGreen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1.0));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rect3.Fill = brush2;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48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Transformations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</a:t>
            </a:r>
            <a:r>
              <a:rPr lang="he-IL" dirty="0" smtClean="0"/>
              <a:t> – שינוי צורה, מאפשר לשנות את הדרך בה מצויר האובייקט הגראפי על ידי שינוי מערכת הקואורדינטות הקשורות לאובייקט ובאמצעות מספר מחלקות מוכנות.</a:t>
            </a:r>
          </a:p>
          <a:p>
            <a:r>
              <a:rPr lang="he-IL" dirty="0" smtClean="0"/>
              <a:t>מחלקת הבסיס של כל מחלקות ה- </a:t>
            </a:r>
            <a:r>
              <a:rPr lang="en-US" dirty="0" err="1" smtClean="0"/>
              <a:t>Tranformation</a:t>
            </a:r>
            <a:r>
              <a:rPr lang="he-IL" dirty="0" smtClean="0"/>
              <a:t> היא המחלקה </a:t>
            </a:r>
            <a:r>
              <a:rPr lang="en-US" dirty="0" smtClean="0"/>
              <a:t>Transform</a:t>
            </a:r>
            <a:r>
              <a:rPr lang="he-IL" dirty="0" smtClean="0"/>
              <a:t> המוגדרת במרחב השמות </a:t>
            </a:r>
            <a:r>
              <a:rPr lang="en-US" dirty="0" err="1" smtClean="0"/>
              <a:t>System.Windows.Media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r>
              <a:rPr lang="he-IL" b="1" dirty="0" smtClean="0"/>
              <a:t>המחלקה </a:t>
            </a:r>
            <a:r>
              <a:rPr lang="en-US" b="1" dirty="0" err="1"/>
              <a:t>TranslateTransform</a:t>
            </a:r>
            <a:r>
              <a:rPr lang="en-US" b="1" dirty="0"/>
              <a:t> </a:t>
            </a:r>
            <a:endParaRPr lang="he-IL" b="1" dirty="0" smtClean="0"/>
          </a:p>
          <a:p>
            <a:r>
              <a:rPr lang="he-IL" dirty="0" smtClean="0"/>
              <a:t>מאפשר לבצע הסטה של האובייקט הגראפי/פקד ממקומו המקורי.</a:t>
            </a:r>
          </a:p>
          <a:p>
            <a:r>
              <a:rPr lang="he-IL" dirty="0" smtClean="0"/>
              <a:t>מגדירים את גודל ההסטה באמצעות </a:t>
            </a:r>
            <a:r>
              <a:rPr lang="en-US" dirty="0" smtClean="0"/>
              <a:t>X,Y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endParaRPr lang="he-IL" dirty="0" smtClean="0"/>
          </a:p>
          <a:p>
            <a:endParaRPr lang="he-IL" dirty="0"/>
          </a:p>
          <a:p>
            <a:endParaRPr lang="he-IL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436" y="3062797"/>
            <a:ext cx="3338004" cy="333800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39696" y="2123759"/>
            <a:ext cx="1836237" cy="504031"/>
          </a:xfrm>
          <a:prstGeom prst="wedgeRoundRectCallout">
            <a:avLst>
              <a:gd name="adj1" fmla="val 38850"/>
              <a:gd name="adj2" fmla="val 23512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המיקום המקורי</a:t>
            </a:r>
            <a:endParaRPr lang="he-IL" sz="2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60272" y="4858081"/>
            <a:ext cx="1748902" cy="779239"/>
          </a:xfrm>
          <a:prstGeom prst="wedgeRoundRectCallout">
            <a:avLst>
              <a:gd name="adj1" fmla="val -158091"/>
              <a:gd name="adj2" fmla="val -5839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המיקום החדש לאחר ההזחה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46723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65212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Transformations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834501"/>
            <a:ext cx="9372600" cy="4880499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err="1" smtClean="0"/>
              <a:t>TranslateTransform</a:t>
            </a:r>
            <a:r>
              <a:rPr lang="he-IL" b="1" dirty="0" smtClean="0"/>
              <a:t> - </a:t>
            </a:r>
            <a:r>
              <a:rPr lang="en-US" b="1" dirty="0" smtClean="0"/>
              <a:t>XAML</a:t>
            </a:r>
            <a:r>
              <a:rPr lang="he-IL" b="1" dirty="0" smtClean="0"/>
              <a:t>:</a:t>
            </a:r>
          </a:p>
          <a:p>
            <a:pPr marL="45720" indent="0">
              <a:buNone/>
            </a:pPr>
            <a:endParaRPr lang="he-IL" b="1" dirty="0"/>
          </a:p>
          <a:p>
            <a:pPr marL="45720" indent="0">
              <a:buNone/>
            </a:pPr>
            <a:endParaRPr lang="he-IL" b="1" dirty="0" smtClean="0"/>
          </a:p>
          <a:p>
            <a:pPr marL="45720" indent="0">
              <a:buNone/>
            </a:pPr>
            <a:endParaRPr lang="he-IL" b="1" dirty="0"/>
          </a:p>
          <a:p>
            <a:pPr marL="45720" indent="0">
              <a:buNone/>
            </a:pPr>
            <a:endParaRPr lang="he-IL" b="1" dirty="0" smtClean="0"/>
          </a:p>
          <a:p>
            <a:pPr marL="45720" indent="0">
              <a:buNone/>
            </a:pPr>
            <a:endParaRPr lang="he-IL" b="1" dirty="0"/>
          </a:p>
          <a:p>
            <a:pPr marL="45720" indent="0">
              <a:buNone/>
            </a:pPr>
            <a:endParaRPr lang="he-IL" b="1" dirty="0" smtClean="0"/>
          </a:p>
          <a:p>
            <a:pPr marL="45720" indent="0">
              <a:buNone/>
            </a:pPr>
            <a:endParaRPr lang="he-IL" b="1" dirty="0" smtClean="0"/>
          </a:p>
          <a:p>
            <a:pPr marL="45720" indent="0">
              <a:buNone/>
            </a:pPr>
            <a:r>
              <a:rPr lang="he-IL" b="1" dirty="0" smtClean="0"/>
              <a:t>בקוד: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07868" y="1218616"/>
          <a:ext cx="11176987" cy="31089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176987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&lt;Canvas&gt;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&lt;Rectangle Height="250" Width="250" 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="1" </a:t>
                      </a:r>
                      <a:endParaRPr lang="he-IL" sz="18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StrokeDashArray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&lt;Rectangle Height="250" Width="250" Fill="Red"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TranslateTransform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X="150" Y="150"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&lt;/Canvas&gt;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8424908" y="3340000"/>
            <a:ext cx="1748902" cy="521788"/>
          </a:xfrm>
          <a:prstGeom prst="wedgeRoundRectCallout">
            <a:avLst>
              <a:gd name="adj1" fmla="val -158091"/>
              <a:gd name="adj2" fmla="val -5839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הזזת המלבן</a:t>
            </a:r>
            <a:endParaRPr lang="he-IL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50" y="4803561"/>
            <a:ext cx="1810304" cy="181030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038559" y="5237094"/>
          <a:ext cx="7358169" cy="725593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358169"/>
              </a:tblGrid>
              <a:tr h="72559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TranslateTransform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transform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TranslateTransform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(-100, -100);</a:t>
                      </a:r>
                    </a:p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transform;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8883617" y="6032953"/>
            <a:ext cx="1748902" cy="521788"/>
          </a:xfrm>
          <a:prstGeom prst="wedgeRoundRectCallout">
            <a:avLst>
              <a:gd name="adj1" fmla="val -150248"/>
              <a:gd name="adj2" fmla="val -12323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הזזת המלבן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34997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45111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Transformations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976545"/>
            <a:ext cx="9372600" cy="507802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b="1" dirty="0" err="1" smtClean="0"/>
              <a:t>RotateTransform</a:t>
            </a:r>
            <a:endParaRPr lang="he-IL" b="1" dirty="0" smtClean="0"/>
          </a:p>
          <a:p>
            <a:pPr marL="45720" indent="0">
              <a:buNone/>
            </a:pPr>
            <a:r>
              <a:rPr lang="he-IL" dirty="0" smtClean="0"/>
              <a:t>מאפשר לסובב אובייקט גראפי/פקד.</a:t>
            </a:r>
          </a:p>
          <a:p>
            <a:pPr marL="45720" indent="0">
              <a:buNone/>
            </a:pPr>
            <a:r>
              <a:rPr lang="he-IL" dirty="0"/>
              <a:t>מגדירים את </a:t>
            </a:r>
            <a:r>
              <a:rPr lang="he-IL" dirty="0" smtClean="0"/>
              <a:t>מיקום ציר הסיבוב באמצעות </a:t>
            </a:r>
            <a:r>
              <a:rPr lang="en-US" dirty="0" smtClean="0"/>
              <a:t>X,Y</a:t>
            </a:r>
            <a:r>
              <a:rPr lang="he-IL" dirty="0" smtClean="0"/>
              <a:t> ואת זווית הסיבוב באמצעות </a:t>
            </a:r>
            <a:r>
              <a:rPr lang="en-US" dirty="0" smtClean="0"/>
              <a:t>Angle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r>
              <a:rPr lang="en-US" b="1" dirty="0" smtClean="0"/>
              <a:t>XAML</a:t>
            </a:r>
            <a:r>
              <a:rPr lang="he-IL" b="1" dirty="0" smtClean="0"/>
              <a:t>:</a:t>
            </a:r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b="1" dirty="0" smtClean="0"/>
              <a:t>קוד:</a:t>
            </a:r>
            <a:endParaRPr lang="he-IL" b="1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015013" y="2372714"/>
          <a:ext cx="11176987" cy="31089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176987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&lt;Canvas&gt;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&lt;Rectangle Height="250" Width="250" 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="1" </a:t>
                      </a:r>
                      <a:endParaRPr lang="he-IL" sz="18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StrokeDashArray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&lt;Rectangle Height="250" Width="250" Fill="Red"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TranslateTransform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X="150" Y="150"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&lt;/Canvas&gt;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8025412" y="4254400"/>
            <a:ext cx="1748902" cy="521788"/>
          </a:xfrm>
          <a:prstGeom prst="wedgeRoundRectCallout">
            <a:avLst>
              <a:gd name="adj1" fmla="val -134741"/>
              <a:gd name="adj2" fmla="val 796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סיבוב המלבן</a:t>
            </a:r>
            <a:endParaRPr lang="he-IL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470388" y="5769754"/>
          <a:ext cx="7358169" cy="725593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358169"/>
              </a:tblGrid>
              <a:tr h="72559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RotateTransform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transform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RotateTransform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(-45, 0, 0);</a:t>
                      </a:r>
                    </a:p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transform;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10037714" y="6068464"/>
            <a:ext cx="1748902" cy="521788"/>
          </a:xfrm>
          <a:prstGeom prst="wedgeRoundRectCallout">
            <a:avLst>
              <a:gd name="adj1" fmla="val -113192"/>
              <a:gd name="adj2" fmla="val -5517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סיבוב המלבן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670706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Transformations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err="1" smtClean="0"/>
              <a:t>ScaleTransform</a:t>
            </a:r>
            <a:endParaRPr lang="en-US" b="1" dirty="0" smtClean="0"/>
          </a:p>
          <a:p>
            <a:pPr marL="45720" indent="0">
              <a:buNone/>
            </a:pPr>
            <a:r>
              <a:rPr lang="he-IL" dirty="0" smtClean="0"/>
              <a:t>הגדלת או הקטנת אובייקט גראפי/פקד, מאפשר להגדיל ע"פ קנה מידה, למתוח או לכווץ.</a:t>
            </a:r>
          </a:p>
          <a:p>
            <a:pPr marL="45720" indent="0">
              <a:buNone/>
            </a:pPr>
            <a:r>
              <a:rPr lang="he-IL" dirty="0" smtClean="0"/>
              <a:t>מיקום האובייקט לאחר ההגדלה/הקטנה על ידי </a:t>
            </a:r>
            <a:r>
              <a:rPr lang="en-US" dirty="0" smtClean="0"/>
              <a:t>X,Y</a:t>
            </a:r>
            <a:r>
              <a:rPr lang="he-IL" dirty="0" smtClean="0"/>
              <a:t>.</a:t>
            </a:r>
            <a:endParaRPr lang="en-US" dirty="0" smtClean="0"/>
          </a:p>
          <a:p>
            <a:pPr marL="45720" indent="0">
              <a:buNone/>
            </a:pPr>
            <a:r>
              <a:rPr lang="he-IL" dirty="0" smtClean="0"/>
              <a:t>סדר גודל הקטנה/הגדלה על ידי </a:t>
            </a:r>
            <a:r>
              <a:rPr lang="en-US" dirty="0" err="1" smtClean="0"/>
              <a:t>ScaleX</a:t>
            </a:r>
            <a:r>
              <a:rPr lang="en-US" dirty="0" smtClean="0"/>
              <a:t>, </a:t>
            </a:r>
            <a:r>
              <a:rPr lang="en-US" dirty="0" err="1" smtClean="0"/>
              <a:t>ScaleY</a:t>
            </a:r>
            <a:r>
              <a:rPr lang="he-IL" dirty="0" smtClean="0"/>
              <a:t> – הערך 1 מייצג 100%. </a:t>
            </a:r>
          </a:p>
          <a:p>
            <a:pPr marL="45720" indent="0">
              <a:buNone/>
            </a:pPr>
            <a:r>
              <a:rPr lang="en-US" dirty="0" smtClean="0"/>
              <a:t>XAML</a:t>
            </a:r>
            <a:r>
              <a:rPr lang="he-IL" dirty="0" smtClean="0"/>
              <a:t>:</a:t>
            </a:r>
            <a:endParaRPr lang="en-US" dirty="0" smtClean="0"/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46229" y="3749040"/>
          <a:ext cx="11588319" cy="31089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88319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&lt;Canvas&gt;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&lt;Rectangle Name="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" Height="250" Width="250" Fill="Red"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MouseUp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Rectangle_MouseUp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ScaleTransform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CenterX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CenterY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ScaleX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ScaleY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&lt;Rectangle Height="250" Width="250" 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StrokeDashArray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&lt;/Canvas&gt;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9667781" y="5089188"/>
            <a:ext cx="1748902" cy="521788"/>
          </a:xfrm>
          <a:prstGeom prst="wedgeRoundRectCallout">
            <a:avLst>
              <a:gd name="adj1" fmla="val -134741"/>
              <a:gd name="adj2" fmla="val 796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הגדלת המלבן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652811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Transformations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/>
              <a:t>Code</a:t>
            </a:r>
            <a:r>
              <a:rPr lang="he-IL" b="1" dirty="0" smtClean="0"/>
              <a:t>:</a:t>
            </a:r>
          </a:p>
          <a:p>
            <a:pPr marL="45720" indent="0">
              <a:buNone/>
            </a:pPr>
            <a:endParaRPr lang="he-IL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0820" y="2053406"/>
          <a:ext cx="11588319" cy="1213578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88319"/>
              </a:tblGrid>
              <a:tr h="1213578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ScaleTransform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transform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ScaleTransform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(1.5, 1.5, 100, 100);</a:t>
                      </a:r>
                    </a:p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transform;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8451540" y="2354865"/>
            <a:ext cx="1748902" cy="521788"/>
          </a:xfrm>
          <a:prstGeom prst="wedgeRoundRectCallout">
            <a:avLst>
              <a:gd name="adj1" fmla="val -128650"/>
              <a:gd name="adj2" fmla="val -3797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2000" dirty="0" smtClean="0"/>
              <a:t>הגדלת המלבן</a:t>
            </a:r>
            <a:endParaRPr lang="he-IL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945" y="2840854"/>
            <a:ext cx="3731842" cy="373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02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458" y="0"/>
            <a:ext cx="9372600" cy="754602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Transformations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/>
              <a:t>SkewTransform</a:t>
            </a:r>
            <a:endParaRPr lang="en-US" b="1" dirty="0" smtClean="0"/>
          </a:p>
          <a:p>
            <a:endParaRPr lang="en-US" dirty="0"/>
          </a:p>
          <a:p>
            <a:r>
              <a:rPr lang="he-IL" dirty="0"/>
              <a:t>עיקום, עיוות, פיתול</a:t>
            </a:r>
            <a:r>
              <a:rPr lang="he-IL" dirty="0" smtClean="0"/>
              <a:t>;</a:t>
            </a:r>
            <a:endParaRPr lang="en-US" dirty="0" smtClean="0"/>
          </a:p>
          <a:p>
            <a:r>
              <a:rPr lang="he-IL" dirty="0"/>
              <a:t>שיפוע, לכסון, </a:t>
            </a:r>
            <a:r>
              <a:rPr lang="he-IL" dirty="0" smtClean="0"/>
              <a:t>עיקום.</a:t>
            </a:r>
          </a:p>
          <a:p>
            <a:r>
              <a:rPr lang="he-IL" dirty="0" smtClean="0"/>
              <a:t>מייצר אילוזיה של </a:t>
            </a:r>
            <a:r>
              <a:rPr lang="en-US" dirty="0" smtClean="0"/>
              <a:t>3D</a:t>
            </a:r>
            <a:r>
              <a:rPr lang="he-IL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46229" y="3749040"/>
          <a:ext cx="11588319" cy="31089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88319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&lt;Canvas&gt;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&lt;Rectangle Name="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" Height="250" Width="250" Fill="Red"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MouseUp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Rectangle_MouseUp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SkewTransform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CenterX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CenterY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AngleX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="15"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AngleY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="0" /&gt;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Rectangle.RenderTransform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&lt;Rectangle Height="250" Width="250" 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StrokeDashArray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           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&lt;/Canvas&gt;</a:t>
                      </a:r>
                      <a:endParaRPr lang="en-US" sz="18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735" y="877416"/>
            <a:ext cx="2834275" cy="284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3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210" y="304800"/>
            <a:ext cx="9636603" cy="12004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Understanding Graphical Rendering Services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199"/>
            <a:ext cx="9372600" cy="4729579"/>
          </a:xfrm>
        </p:spPr>
        <p:txBody>
          <a:bodyPr>
            <a:normAutofit/>
          </a:bodyPr>
          <a:lstStyle/>
          <a:p>
            <a:r>
              <a:rPr lang="he-IL" dirty="0" smtClean="0"/>
              <a:t>פרק זה עוסק ביכולות בגרפיות של </a:t>
            </a:r>
            <a:r>
              <a:rPr lang="en-US" dirty="0" smtClean="0"/>
              <a:t>WPF</a:t>
            </a:r>
            <a:r>
              <a:rPr lang="he-IL" dirty="0" smtClean="0"/>
              <a:t>.</a:t>
            </a:r>
          </a:p>
          <a:p>
            <a:r>
              <a:rPr lang="en-US" dirty="0"/>
              <a:t>WPF </a:t>
            </a:r>
            <a:r>
              <a:rPr lang="he-IL" dirty="0" smtClean="0"/>
              <a:t> מציגה תשתית מקיפה</a:t>
            </a:r>
            <a:r>
              <a:rPr lang="he-IL" dirty="0"/>
              <a:t>, </a:t>
            </a:r>
            <a:r>
              <a:rPr lang="he-IL" dirty="0" smtClean="0"/>
              <a:t>ניתנת </a:t>
            </a:r>
            <a:r>
              <a:rPr lang="he-IL" dirty="0"/>
              <a:t>להרחבה, </a:t>
            </a:r>
            <a:r>
              <a:rPr lang="he-IL" dirty="0" smtClean="0"/>
              <a:t>ובעלת גמישות רבה של יכולות גרפיות.</a:t>
            </a:r>
          </a:p>
          <a:p>
            <a:r>
              <a:rPr lang="he-IL" dirty="0" smtClean="0"/>
              <a:t>יתרונות </a:t>
            </a:r>
            <a:r>
              <a:rPr lang="en-US" dirty="0" smtClean="0"/>
              <a:t>WPF</a:t>
            </a:r>
            <a:r>
              <a:rPr lang="he-IL" dirty="0" smtClean="0"/>
              <a:t> בגרפיקה:</a:t>
            </a:r>
          </a:p>
          <a:p>
            <a:pPr lvl="1"/>
            <a:r>
              <a:rPr lang="en-US" dirty="0" smtClean="0"/>
              <a:t> device-independent </a:t>
            </a:r>
            <a:r>
              <a:rPr lang="en-US" dirty="0"/>
              <a:t>pixel </a:t>
            </a:r>
            <a:r>
              <a:rPr lang="he-IL" dirty="0" smtClean="0"/>
              <a:t>– אין תלות בחומרה - יחידה בסיסית </a:t>
            </a:r>
            <a:r>
              <a:rPr lang="he-IL" dirty="0"/>
              <a:t>של מדידה </a:t>
            </a:r>
            <a:r>
              <a:rPr lang="he-IL" dirty="0" smtClean="0"/>
              <a:t>היא "פיקסל עצמאי" או פיקסל "לוגי" שגודלו 1/96 </a:t>
            </a:r>
            <a:r>
              <a:rPr lang="he-IL" dirty="0" err="1" smtClean="0"/>
              <a:t>אינצ</a:t>
            </a:r>
            <a:r>
              <a:rPr lang="he-IL" dirty="0" smtClean="0"/>
              <a:t>' ללא </a:t>
            </a:r>
            <a:r>
              <a:rPr lang="he-IL" dirty="0"/>
              <a:t>קשר </a:t>
            </a:r>
            <a:r>
              <a:rPr lang="he-IL" dirty="0" smtClean="0"/>
              <a:t>לרזולוציית המסך בפועל, כל פיקסל מותאם ליחידות ה- </a:t>
            </a:r>
            <a:r>
              <a:rPr lang="en-US" dirty="0" smtClean="0"/>
              <a:t>DPI</a:t>
            </a:r>
            <a:r>
              <a:rPr lang="he-IL" dirty="0" smtClean="0"/>
              <a:t> (</a:t>
            </a:r>
            <a:r>
              <a:rPr lang="en-US" dirty="0" smtClean="0"/>
              <a:t>Dots Per Inch </a:t>
            </a:r>
            <a:r>
              <a:rPr lang="he-IL" dirty="0" smtClean="0"/>
              <a:t>) של המערכת (פיקסל פיזי).</a:t>
            </a:r>
            <a:endParaRPr lang="en-US" dirty="0" smtClean="0"/>
          </a:p>
          <a:p>
            <a:pPr lvl="1"/>
            <a:r>
              <a:rPr lang="en-US" dirty="0"/>
              <a:t>double-precision </a:t>
            </a:r>
            <a:r>
              <a:rPr lang="en-US" dirty="0" smtClean="0"/>
              <a:t>floating-point</a:t>
            </a:r>
            <a:r>
              <a:rPr lang="he-IL" dirty="0" smtClean="0"/>
              <a:t> – מערכת הקואורדינטות נמדדת באמצעות הטיפוס </a:t>
            </a:r>
            <a:r>
              <a:rPr lang="en-US" dirty="0" smtClean="0"/>
              <a:t>Double</a:t>
            </a:r>
            <a:r>
              <a:rPr lang="he-IL" dirty="0" smtClean="0"/>
              <a:t> ולא </a:t>
            </a:r>
            <a:r>
              <a:rPr lang="en-US" dirty="0" err="1" smtClean="0"/>
              <a:t>Int</a:t>
            </a:r>
            <a:r>
              <a:rPr lang="he-IL" dirty="0" smtClean="0"/>
              <a:t> ולכן מקבלים דיוק הרבה יותר גבוה (תכונה הנתמכת על ידי כרטיסי המסך החדישים).</a:t>
            </a:r>
          </a:p>
          <a:p>
            <a:pPr lvl="1"/>
            <a:r>
              <a:rPr lang="he-IL" dirty="0" smtClean="0"/>
              <a:t>תמיכה ב- </a:t>
            </a:r>
            <a:r>
              <a:rPr lang="en-US" dirty="0" err="1" smtClean="0"/>
              <a:t>scRGB</a:t>
            </a:r>
            <a:r>
              <a:rPr lang="he-IL" dirty="0" smtClean="0"/>
              <a:t> - שימושי ביותר באלגוריתמים לעיבוד תמונה, בשימושיים מדעיים ורפואיים.</a:t>
            </a:r>
          </a:p>
          <a:p>
            <a:pPr lvl="1"/>
            <a:r>
              <a:rPr lang="he-IL" dirty="0"/>
              <a:t>גרפיקה </a:t>
            </a:r>
            <a:r>
              <a:rPr lang="he-IL" dirty="0" smtClean="0"/>
              <a:t>מתקדמת </a:t>
            </a:r>
            <a:r>
              <a:rPr lang="he-IL" dirty="0"/>
              <a:t>ותמיכה </a:t>
            </a:r>
            <a:r>
              <a:rPr lang="he-IL" dirty="0" smtClean="0"/>
              <a:t>באנימציה, ניהול </a:t>
            </a:r>
            <a:r>
              <a:rPr lang="he-IL" dirty="0"/>
              <a:t>סצנות </a:t>
            </a:r>
            <a:r>
              <a:rPr lang="he-IL" dirty="0" smtClean="0"/>
              <a:t>אנימציה, עיבוד תמונה, ועוד...</a:t>
            </a:r>
          </a:p>
          <a:p>
            <a:pPr lvl="1"/>
            <a:r>
              <a:rPr lang="he-IL" dirty="0"/>
              <a:t>האצת </a:t>
            </a:r>
            <a:r>
              <a:rPr lang="he-IL" dirty="0" smtClean="0"/>
              <a:t>חומרה - </a:t>
            </a:r>
            <a:r>
              <a:rPr lang="en-US" dirty="0" smtClean="0"/>
              <a:t>WPF</a:t>
            </a:r>
            <a:r>
              <a:rPr lang="he-IL" dirty="0" smtClean="0"/>
              <a:t> מנצלת </a:t>
            </a:r>
            <a:r>
              <a:rPr lang="he-IL" dirty="0"/>
              <a:t>חומרה גרפית כדי לצמצם את השימוש </a:t>
            </a:r>
            <a:r>
              <a:rPr lang="he-IL" dirty="0" smtClean="0"/>
              <a:t>במעבד.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52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Drawings and </a:t>
            </a:r>
            <a:r>
              <a:rPr lang="en-US" sz="3600" dirty="0">
                <a:solidFill>
                  <a:srgbClr val="DF5327"/>
                </a:solidFill>
              </a:rPr>
              <a:t>Geometries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199"/>
            <a:ext cx="9372600" cy="4933765"/>
          </a:xfrm>
        </p:spPr>
        <p:txBody>
          <a:bodyPr>
            <a:normAutofit/>
          </a:bodyPr>
          <a:lstStyle/>
          <a:p>
            <a:r>
              <a:rPr lang="he-IL" dirty="0" smtClean="0"/>
              <a:t>עד כה ראינו ביכולות הפשוטות של ציור </a:t>
            </a:r>
            <a:r>
              <a:rPr lang="en-US" dirty="0" smtClean="0"/>
              <a:t>2D</a:t>
            </a:r>
            <a:r>
              <a:rPr lang="he-IL" dirty="0" smtClean="0"/>
              <a:t>.</a:t>
            </a:r>
          </a:p>
          <a:p>
            <a:r>
              <a:rPr lang="he-IL" dirty="0" smtClean="0"/>
              <a:t>על מנת ליצור סצנות </a:t>
            </a:r>
            <a:r>
              <a:rPr lang="en-US" dirty="0" smtClean="0"/>
              <a:t>2D</a:t>
            </a:r>
            <a:r>
              <a:rPr lang="he-IL" dirty="0" smtClean="0"/>
              <a:t> עשירות ומורכבות יותר עם תמיכה בגרפיקה </a:t>
            </a:r>
            <a:r>
              <a:rPr lang="he-IL" dirty="0" err="1" smtClean="0"/>
              <a:t>וקטורית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המחלקה </a:t>
            </a:r>
            <a:r>
              <a:rPr lang="en-US" dirty="0" smtClean="0"/>
              <a:t>Path</a:t>
            </a:r>
            <a:r>
              <a:rPr lang="he-IL" dirty="0" smtClean="0"/>
              <a:t> יורשת את המחלקה </a:t>
            </a:r>
            <a:r>
              <a:rPr lang="en-US" dirty="0" smtClean="0"/>
              <a:t>Shape</a:t>
            </a:r>
            <a:r>
              <a:rPr lang="he-IL" dirty="0" smtClean="0"/>
              <a:t> (כמו כל הצורות שראינו עד כה).</a:t>
            </a:r>
          </a:p>
          <a:p>
            <a:r>
              <a:rPr lang="he-IL" dirty="0" smtClean="0"/>
              <a:t> המחלקה </a:t>
            </a:r>
            <a:r>
              <a:rPr lang="en-US" dirty="0" smtClean="0"/>
              <a:t>Path</a:t>
            </a:r>
            <a:r>
              <a:rPr lang="he-IL" dirty="0" smtClean="0"/>
              <a:t> היא קונטיינר של צורות פשוטות ומורכבות.</a:t>
            </a:r>
          </a:p>
          <a:p>
            <a:r>
              <a:rPr lang="he-IL" dirty="0" smtClean="0"/>
              <a:t>למחלקה </a:t>
            </a:r>
            <a:r>
              <a:rPr lang="en-US" dirty="0" smtClean="0"/>
              <a:t>Path</a:t>
            </a:r>
            <a:r>
              <a:rPr lang="he-IL" dirty="0" smtClean="0"/>
              <a:t> מאפיין חשוב בשם </a:t>
            </a:r>
            <a:r>
              <a:rPr lang="en-US" dirty="0" smtClean="0"/>
              <a:t>Data</a:t>
            </a:r>
            <a:r>
              <a:rPr lang="he-IL" dirty="0" smtClean="0"/>
              <a:t> , המאפיין מכיל את אובייקט יחיד ממחלקה היורשת את המחלקה </a:t>
            </a:r>
            <a:r>
              <a:rPr lang="en-US" dirty="0" smtClean="0"/>
              <a:t>Geometry</a:t>
            </a:r>
            <a:r>
              <a:rPr lang="he-IL" dirty="0" smtClean="0"/>
              <a:t>:</a:t>
            </a:r>
          </a:p>
          <a:p>
            <a:pPr lvl="2"/>
            <a:r>
              <a:rPr lang="en-US" dirty="0" err="1" smtClean="0"/>
              <a:t>RectangleGeometry</a:t>
            </a:r>
            <a:endParaRPr lang="en-US" dirty="0" smtClean="0"/>
          </a:p>
          <a:p>
            <a:pPr lvl="2"/>
            <a:r>
              <a:rPr lang="en-US" dirty="0" err="1" smtClean="0"/>
              <a:t>EllipseGeometry</a:t>
            </a:r>
            <a:endParaRPr lang="en-US" dirty="0" smtClean="0"/>
          </a:p>
          <a:p>
            <a:pPr lvl="2"/>
            <a:r>
              <a:rPr lang="en-US" dirty="0" err="1" smtClean="0"/>
              <a:t>PathGeometry</a:t>
            </a:r>
            <a:endParaRPr lang="en-US" dirty="0" smtClean="0"/>
          </a:p>
          <a:p>
            <a:pPr lvl="2"/>
            <a:r>
              <a:rPr lang="en-US" dirty="0" err="1" smtClean="0"/>
              <a:t>CombinedGeometry</a:t>
            </a:r>
            <a:endParaRPr lang="en-US" dirty="0" smtClean="0"/>
          </a:p>
          <a:p>
            <a:pPr lvl="2"/>
            <a:r>
              <a:rPr lang="en-US" dirty="0" err="1" smtClean="0"/>
              <a:t>LineGeometry</a:t>
            </a:r>
            <a:endParaRPr lang="en-US" dirty="0" smtClean="0"/>
          </a:p>
          <a:p>
            <a:pPr lvl="2"/>
            <a:r>
              <a:rPr lang="en-US" dirty="0" err="1"/>
              <a:t>GeometryGroup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64334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4511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Drawings and Geometries</a:t>
            </a:r>
            <a:endParaRPr lang="he-IL" sz="3600" dirty="0">
              <a:solidFill>
                <a:srgbClr val="DF5327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693" y="3788545"/>
            <a:ext cx="2863963" cy="300034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72862" y="1050229"/>
          <a:ext cx="11588319" cy="31089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88319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&lt;Path Fill="Yellow"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="15"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="10,10 150,80"&gt;&lt;/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&lt;/Path&gt;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&lt;Path Fill="Red" Stroke="Green"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="3"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="70"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="290" Height="100"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                                      Stretch="Fill" Width="160"&gt;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="25" Center="50,25"&gt;&lt;/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&lt;/Path&gt;</a:t>
                      </a:r>
                      <a:endParaRPr lang="en-US" sz="18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8711315" y="328954"/>
            <a:ext cx="3369274" cy="757881"/>
          </a:xfrm>
          <a:prstGeom prst="wedgeRoundRectCallout">
            <a:avLst>
              <a:gd name="adj1" fmla="val -71006"/>
              <a:gd name="adj2" fmla="val 10442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dirty="0" smtClean="0"/>
              <a:t>Simple Geometry</a:t>
            </a:r>
            <a:endParaRPr lang="he-IL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284739" y="5490384"/>
            <a:ext cx="27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 smtClean="0"/>
              <a:t>דוגמת קוד: 01PathSample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9250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4511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Drawings and Geometries</a:t>
            </a:r>
            <a:endParaRPr lang="he-IL" sz="3600" dirty="0">
              <a:solidFill>
                <a:srgbClr val="DF5327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693" y="3788545"/>
            <a:ext cx="2863963" cy="300034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72862" y="1050229"/>
          <a:ext cx="11588319" cy="2563271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88319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&lt;Path Fill="Yellow"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="180"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="90"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="3" 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GeometryGroup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FillRule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="Nonzero"&gt;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="0,0 100,100"&gt;&lt;/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Center="120,50"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="35"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="25"&gt;&lt;/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LineGeometry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StartPoint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="10,20"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EndPoint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="100,130"&gt;&lt;/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LineGeometry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GeometryGroup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&lt;/Path&gt;</a:t>
                      </a:r>
                      <a:endParaRPr lang="en-US" sz="18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8365085" y="3356239"/>
            <a:ext cx="3369274" cy="757881"/>
          </a:xfrm>
          <a:prstGeom prst="wedgeRoundRectCallout">
            <a:avLst>
              <a:gd name="adj1" fmla="val -55460"/>
              <a:gd name="adj2" fmla="val -11813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dirty="0" smtClean="0"/>
              <a:t>Geometry Group</a:t>
            </a:r>
            <a:endParaRPr lang="he-IL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284739" y="5490384"/>
            <a:ext cx="27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 smtClean="0"/>
              <a:t>דוגמת קוד: 01PathSample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8606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4511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Drawings and Geometries</a:t>
            </a:r>
            <a:endParaRPr lang="he-IL" sz="3600" dirty="0">
              <a:solidFill>
                <a:srgbClr val="DF5327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14864" y="4001609"/>
            <a:ext cx="2863963" cy="300034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72862" y="1050229"/>
          <a:ext cx="11588319" cy="42062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88319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&lt;Path Stroke="Black"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="1" Fill="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AliceBlue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="380"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="60"&gt;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CombinedGeometry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GeometryCombineMode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="Union"&gt;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&lt;CombinedGeometry.Geometry1&gt;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="50" Center="75,75"/&gt;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&lt;/CombinedGeometry.Geometry1&gt;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&lt;CombinedGeometry.Geometry2&gt;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GeometryGroup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RadiusX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RadiusY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="50" Center="125,75" /&gt;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&lt;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="0,0 100,100"&gt;&lt;/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RectangleGeometry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GeometryGroup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&lt;/CombinedGeometry.Geometry2&gt;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CombinedGeometry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&lt;/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Path.Data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&lt;/Path&gt;</a:t>
                      </a:r>
                      <a:endParaRPr lang="en-US" sz="18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4512176" y="5930763"/>
            <a:ext cx="3369274" cy="757881"/>
          </a:xfrm>
          <a:prstGeom prst="wedgeRoundRectCallout">
            <a:avLst>
              <a:gd name="adj1" fmla="val -25422"/>
              <a:gd name="adj2" fmla="val -18255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400" dirty="0"/>
              <a:t>Combined Geometry</a:t>
            </a:r>
            <a:endParaRPr lang="he-IL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60988" y="6422539"/>
            <a:ext cx="27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 smtClean="0"/>
              <a:t>דוגמת קוד: 01PathSample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36063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Animation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באמצעות אנימציה נוכל לייצר ממשק משתמש דינאמי.</a:t>
            </a:r>
          </a:p>
          <a:p>
            <a:r>
              <a:rPr lang="he-IL" dirty="0" smtClean="0"/>
              <a:t>שימושי מאוד במשחקים, אולם גם במערכות מידע.</a:t>
            </a:r>
          </a:p>
          <a:p>
            <a:r>
              <a:rPr lang="he-IL" dirty="0" smtClean="0"/>
              <a:t>שני סוגים של מנגנוני אנימציה:</a:t>
            </a:r>
          </a:p>
          <a:p>
            <a:pPr lvl="1"/>
            <a:r>
              <a:rPr lang="en-US" dirty="0" smtClean="0"/>
              <a:t>Timer Based Animation</a:t>
            </a:r>
          </a:p>
          <a:p>
            <a:pPr lvl="1"/>
            <a:r>
              <a:rPr lang="en-US" dirty="0" smtClean="0"/>
              <a:t>Property Based Animation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7374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Timer Based Animation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דומה מאוד למנגנון האנימציה מבוסס טיימר כפי שהיה מקובל ב- </a:t>
            </a:r>
            <a:r>
              <a:rPr lang="en-US" dirty="0" smtClean="0"/>
              <a:t>Windows Forms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מנגנון המתבסס על המחלקה </a:t>
            </a:r>
            <a:r>
              <a:rPr lang="en-US" dirty="0" err="1" smtClean="0"/>
              <a:t>DispatcherTimer</a:t>
            </a:r>
            <a:r>
              <a:rPr lang="he-IL" dirty="0" smtClean="0"/>
              <a:t> שמוגדרת במרחב השמות </a:t>
            </a:r>
            <a:r>
              <a:rPr lang="en-US" dirty="0" err="1" smtClean="0"/>
              <a:t>System.Windows.Threading</a:t>
            </a:r>
            <a:r>
              <a:rPr lang="he-IL" dirty="0" smtClean="0"/>
              <a:t>.</a:t>
            </a:r>
          </a:p>
          <a:p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46229" y="2736986"/>
          <a:ext cx="11588319" cy="39928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588319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public partial class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MainWindow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: Window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{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private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DispatcherTimer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timer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DispatcherTimer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public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MainWindow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InitializeComponent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timer.Interval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(0,0,0,0,100);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timer.Tick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+=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timer_Tick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timer.Start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void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timer_Tick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(object sender,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EventArgs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e)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Canvas.SetTop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(ellipse,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Canvas.GetTop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(ellipse) + 1);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Canvas.SetLeft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(ellipse,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Canvas.GetLeft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(ellipse) + 1);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}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}</a:t>
                      </a:r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7741328" y="2894600"/>
            <a:ext cx="1915656" cy="372383"/>
          </a:xfrm>
          <a:prstGeom prst="wedgeRoundRectCallout">
            <a:avLst>
              <a:gd name="adj1" fmla="val -116973"/>
              <a:gd name="adj2" fmla="val 8785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הגדרת אובייקט </a:t>
            </a:r>
            <a:r>
              <a:rPr lang="en-US" sz="1400" dirty="0" smtClean="0"/>
              <a:t>Timer</a:t>
            </a:r>
            <a:endParaRPr lang="he-IL" sz="1400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6986726" y="3746856"/>
            <a:ext cx="1915656" cy="372383"/>
          </a:xfrm>
          <a:prstGeom prst="wedgeRoundRectCallout">
            <a:avLst>
              <a:gd name="adj1" fmla="val -116973"/>
              <a:gd name="adj2" fmla="val 8785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הגדרת פרק זמן</a:t>
            </a:r>
            <a:endParaRPr lang="he-IL" sz="1400" dirty="0" smtClean="0"/>
          </a:p>
        </p:txBody>
      </p:sp>
      <p:sp>
        <p:nvSpPr>
          <p:cNvPr id="9" name="Rounded Rectangular Callout 8"/>
          <p:cNvSpPr/>
          <p:nvPr/>
        </p:nvSpPr>
        <p:spPr>
          <a:xfrm>
            <a:off x="6498455" y="4279516"/>
            <a:ext cx="1915656" cy="372383"/>
          </a:xfrm>
          <a:prstGeom prst="wedgeRoundRectCallout">
            <a:avLst>
              <a:gd name="adj1" fmla="val -173975"/>
              <a:gd name="adj2" fmla="val 4256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טיפול באירוע</a:t>
            </a:r>
            <a:endParaRPr lang="he-IL" sz="1400" dirty="0" smtClean="0"/>
          </a:p>
        </p:txBody>
      </p:sp>
      <p:sp>
        <p:nvSpPr>
          <p:cNvPr id="10" name="Rounded Rectangular Callout 9"/>
          <p:cNvSpPr/>
          <p:nvPr/>
        </p:nvSpPr>
        <p:spPr>
          <a:xfrm>
            <a:off x="4767310" y="4776666"/>
            <a:ext cx="1915656" cy="372383"/>
          </a:xfrm>
          <a:prstGeom prst="wedgeRoundRectCallout">
            <a:avLst>
              <a:gd name="adj1" fmla="val -148023"/>
              <a:gd name="adj2" fmla="val -1942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אקטיבציה של הטיימר</a:t>
            </a:r>
            <a:endParaRPr lang="he-IL" sz="14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901" y="2845410"/>
            <a:ext cx="1783868" cy="11892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5235" y="4097161"/>
            <a:ext cx="1764808" cy="11765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3361" y="5331157"/>
            <a:ext cx="1748530" cy="116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091" y="304800"/>
            <a:ext cx="9372600" cy="1200416"/>
          </a:xfrm>
        </p:spPr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Property Based Animation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מודל </a:t>
            </a:r>
            <a:r>
              <a:rPr lang="he-IL" dirty="0" smtClean="0"/>
              <a:t>המאפשר </a:t>
            </a:r>
            <a:r>
              <a:rPr lang="he-IL" dirty="0"/>
              <a:t>לך להתמקד בהגדרת האנימציות </a:t>
            </a:r>
            <a:r>
              <a:rPr lang="he-IL" dirty="0" smtClean="0"/>
              <a:t>מבלי </a:t>
            </a:r>
            <a:r>
              <a:rPr lang="he-IL" dirty="0"/>
              <a:t>לדאוג </a:t>
            </a:r>
            <a:r>
              <a:rPr lang="he-IL" dirty="0" smtClean="0"/>
              <a:t>לדרך שבה הם יבוצעו.</a:t>
            </a:r>
          </a:p>
          <a:p>
            <a:r>
              <a:rPr lang="he-IL" dirty="0" smtClean="0"/>
              <a:t>מתמקד במה ישתנה ולא </a:t>
            </a:r>
            <a:r>
              <a:rPr lang="he-IL" dirty="0" err="1" smtClean="0"/>
              <a:t>באיך</a:t>
            </a:r>
            <a:r>
              <a:rPr lang="he-IL" dirty="0" smtClean="0"/>
              <a:t> ישתנה.</a:t>
            </a:r>
          </a:p>
          <a:p>
            <a:r>
              <a:rPr lang="he-IL" dirty="0" smtClean="0"/>
              <a:t>כל רכיב אנימציה משפיע על מאפיין אחד בלבד.</a:t>
            </a:r>
          </a:p>
          <a:p>
            <a:r>
              <a:rPr lang="he-IL" dirty="0" smtClean="0"/>
              <a:t>חייבים להתאים את רכיב האנימציה לטיפוס של המאפיין שרוצים לשנות.</a:t>
            </a:r>
          </a:p>
          <a:p>
            <a:r>
              <a:rPr lang="he-IL" dirty="0" smtClean="0"/>
              <a:t>מרחב השמות </a:t>
            </a:r>
            <a:r>
              <a:rPr lang="en-US" dirty="0" err="1" smtClean="0"/>
              <a:t>System.Windows.Media.Animation</a:t>
            </a:r>
            <a:r>
              <a:rPr lang="he-IL" dirty="0" smtClean="0"/>
              <a:t> מכיל אוסף מחלקות אנימציה מבוססות מאפיינים, נותנות מענה כמעט לכל הטיפוסים עליהם נרצה לבצע אנימציה.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14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Property Based Animation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DoubleAnimation</a:t>
            </a:r>
            <a:r>
              <a:rPr lang="he-IL" dirty="0" smtClean="0"/>
              <a:t> – אנימציה למאפיינים שהם מטיפוס </a:t>
            </a:r>
            <a:r>
              <a:rPr lang="en-US" dirty="0" smtClean="0"/>
              <a:t>Double</a:t>
            </a:r>
            <a:r>
              <a:rPr lang="he-IL" dirty="0" smtClean="0"/>
              <a:t>: </a:t>
            </a:r>
            <a:r>
              <a:rPr lang="en-US" dirty="0" smtClean="0"/>
              <a:t>Width, Height, Opacity</a:t>
            </a:r>
            <a:r>
              <a:rPr lang="he-IL" dirty="0" smtClean="0"/>
              <a:t> ......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37678" y="2310857"/>
          <a:ext cx="7057747" cy="2563271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057747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animation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animation.From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100;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//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animation.By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this.Width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- 50 -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btn.Width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; 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animation.To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this.Width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- 50;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animation.Duration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TimeSpan.FromSeconds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btn1.BeginAnimation(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Button.WidthProperty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animation);</a:t>
                      </a:r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2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Property Based Animation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ColorAnimation</a:t>
            </a:r>
            <a:r>
              <a:rPr lang="he-IL" dirty="0" smtClean="0"/>
              <a:t> – אנימציה למאפיינים שמבוססים על צבע: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24614" y="2053404"/>
          <a:ext cx="8966447" cy="2563271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66447"/>
              </a:tblGrid>
              <a:tr h="256327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animation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btn2.Background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SolidColorBrush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Colors.Gray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); 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animation.From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Colors.Gray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animation.To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Colors.Red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animation.Duration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TimeSpan.FromSeconds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animation.RepeatBehavior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RepeatBehavior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btn2.Background.BeginAnimation(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SolidColorBrush.ColorProperty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animation);</a:t>
                      </a:r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0545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Property Based Animation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אנימציה כפולה (מתבצעת בו בעת):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24614" y="2053404"/>
          <a:ext cx="8966447" cy="336197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66447"/>
              </a:tblGrid>
              <a:tr h="3361975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animation1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animation1.From = 300;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animation1.To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this.Width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- 50;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animation1.Duration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TimeSpan.FromSeconds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animation2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animation2.From = 50;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animation2.To = 100;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animation2.Duration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TimeSpan.FromSeconds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btn3.BeginAnimation(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Button.WidthProperty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animation1);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btn3.BeginAnimation(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Button.HeightProperty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animation2);</a:t>
                      </a:r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8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Understanding Graphical Rendering Services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5129074"/>
          </a:xfrm>
        </p:spPr>
        <p:txBody>
          <a:bodyPr>
            <a:normAutofit/>
          </a:bodyPr>
          <a:lstStyle/>
          <a:p>
            <a:r>
              <a:rPr lang="en-US" dirty="0" smtClean="0"/>
              <a:t>WPF</a:t>
            </a:r>
            <a:r>
              <a:rPr lang="he-IL" dirty="0" smtClean="0"/>
              <a:t> מספקת שלוש גישות שונות לעיבוד גרפי:</a:t>
            </a:r>
          </a:p>
          <a:p>
            <a:pPr lvl="1"/>
            <a:r>
              <a:rPr lang="en-US" b="1" dirty="0" smtClean="0"/>
              <a:t>Shapes</a:t>
            </a:r>
            <a:r>
              <a:rPr lang="he-IL" dirty="0" smtClean="0"/>
              <a:t> – ב- </a:t>
            </a:r>
            <a:r>
              <a:rPr lang="en-US" dirty="0" smtClean="0"/>
              <a:t>WPF</a:t>
            </a:r>
            <a:r>
              <a:rPr lang="he-IL" dirty="0" smtClean="0"/>
              <a:t> מוגר מרחב השמות</a:t>
            </a:r>
            <a:r>
              <a:rPr lang="en-US" dirty="0" err="1" smtClean="0"/>
              <a:t>System.Windows.Shapes</a:t>
            </a:r>
            <a:r>
              <a:rPr lang="en-US" dirty="0" smtClean="0"/>
              <a:t> </a:t>
            </a:r>
            <a:r>
              <a:rPr lang="he-IL" dirty="0" smtClean="0"/>
              <a:t> אשר מגדיר מספר </a:t>
            </a:r>
            <a:r>
              <a:rPr lang="he-IL" dirty="0"/>
              <a:t>קטן של </a:t>
            </a:r>
            <a:r>
              <a:rPr lang="he-IL" dirty="0" smtClean="0"/>
              <a:t>מחלקות לעיבוד </a:t>
            </a:r>
            <a:r>
              <a:rPr lang="he-IL" dirty="0"/>
              <a:t>אובייקטים גיאומטריים </a:t>
            </a:r>
            <a:r>
              <a:rPr lang="he-IL" dirty="0" smtClean="0"/>
              <a:t>דו ממדיים (מלבן, אליפסה, פוליגון, קו </a:t>
            </a:r>
            <a:r>
              <a:rPr lang="he-IL" dirty="0" err="1" smtClean="0"/>
              <a:t>וכו</a:t>
            </a:r>
            <a:r>
              <a:rPr lang="he-IL" dirty="0" smtClean="0"/>
              <a:t> '). מחלקות אלו הן פשוטות וקלות </a:t>
            </a:r>
            <a:r>
              <a:rPr lang="he-IL" dirty="0"/>
              <a:t>מאוד </a:t>
            </a:r>
            <a:r>
              <a:rPr lang="he-IL" dirty="0" smtClean="0"/>
              <a:t>לשימוש  </a:t>
            </a:r>
          </a:p>
          <a:p>
            <a:pPr lvl="1"/>
            <a:r>
              <a:rPr lang="en-US" b="1" dirty="0" smtClean="0"/>
              <a:t>Drawing and Geometries</a:t>
            </a:r>
            <a:r>
              <a:rPr lang="he-IL" b="1" dirty="0" smtClean="0"/>
              <a:t> </a:t>
            </a:r>
            <a:r>
              <a:rPr lang="he-IL" dirty="0" smtClean="0"/>
              <a:t>- עיבוד אובייקטים גראפיים </a:t>
            </a:r>
            <a:r>
              <a:rPr lang="he-IL" dirty="0"/>
              <a:t>באמצעות </a:t>
            </a:r>
            <a:r>
              <a:rPr lang="he-IL" dirty="0" smtClean="0"/>
              <a:t>מחלקות נגזרות של המחלקה המופשטת </a:t>
            </a:r>
            <a:r>
              <a:rPr lang="en-US" dirty="0" err="1" smtClean="0"/>
              <a:t>System.Windows.Media.Drawing</a:t>
            </a:r>
            <a:r>
              <a:rPr lang="he-IL" dirty="0" smtClean="0"/>
              <a:t> 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על </a:t>
            </a:r>
            <a:r>
              <a:rPr lang="he-IL" dirty="0"/>
              <a:t>ידי שימוש במחלקות כגון </a:t>
            </a:r>
            <a:r>
              <a:rPr lang="en-US" dirty="0" err="1"/>
              <a:t>GeometryDrawing</a:t>
            </a:r>
            <a:r>
              <a:rPr lang="en-US" dirty="0"/>
              <a:t> </a:t>
            </a:r>
            <a:r>
              <a:rPr lang="he-IL" dirty="0" smtClean="0"/>
              <a:t> או </a:t>
            </a:r>
            <a:r>
              <a:rPr lang="en-US" dirty="0" err="1" smtClean="0"/>
              <a:t>ImageDrawing</a:t>
            </a:r>
            <a:r>
              <a:rPr lang="en-US" dirty="0" smtClean="0"/>
              <a:t> </a:t>
            </a:r>
            <a:r>
              <a:rPr lang="he-IL" dirty="0" smtClean="0"/>
              <a:t> ניתן לעבד </a:t>
            </a:r>
            <a:r>
              <a:rPr lang="he-IL" dirty="0"/>
              <a:t>נתונים </a:t>
            </a:r>
            <a:r>
              <a:rPr lang="he-IL" dirty="0" smtClean="0"/>
              <a:t>גרפיים בשיטה שהיא לא עשירה כל כך ביכולות אולם חסכונית במשאבים.</a:t>
            </a:r>
          </a:p>
          <a:p>
            <a:pPr lvl="1"/>
            <a:r>
              <a:rPr lang="he-IL" dirty="0" smtClean="0"/>
              <a:t> </a:t>
            </a:r>
            <a:r>
              <a:rPr lang="en-US" b="1" dirty="0" smtClean="0"/>
              <a:t>Visuals</a:t>
            </a:r>
            <a:r>
              <a:rPr lang="he-IL" dirty="0"/>
              <a:t>- </a:t>
            </a:r>
            <a:r>
              <a:rPr lang="he-IL" dirty="0" smtClean="0"/>
              <a:t>השיטה המהירה </a:t>
            </a:r>
            <a:r>
              <a:rPr lang="he-IL" dirty="0"/>
              <a:t>והקלה ביותר </a:t>
            </a:r>
            <a:r>
              <a:rPr lang="he-IL" dirty="0" smtClean="0"/>
              <a:t>לעיבוד מידע גרפי ב-</a:t>
            </a:r>
            <a:r>
              <a:rPr lang="en-US" dirty="0" smtClean="0"/>
              <a:t>WPF </a:t>
            </a:r>
            <a:r>
              <a:rPr lang="he-IL" dirty="0" smtClean="0"/>
              <a:t> על </a:t>
            </a:r>
            <a:r>
              <a:rPr lang="he-IL" dirty="0"/>
              <a:t>ידי שימוש </a:t>
            </a:r>
            <a:r>
              <a:rPr lang="he-IL" dirty="0" smtClean="0"/>
              <a:t>במחלקות היורשות את המחלקה </a:t>
            </a:r>
            <a:r>
              <a:rPr lang="en-US" dirty="0" err="1" smtClean="0"/>
              <a:t>System.Windows.Media.Visual</a:t>
            </a:r>
            <a:r>
              <a:rPr lang="he-IL" dirty="0" smtClean="0"/>
              <a:t>. אין תמיכה ב- </a:t>
            </a:r>
            <a:r>
              <a:rPr lang="en-US" dirty="0" smtClean="0"/>
              <a:t>XAML</a:t>
            </a:r>
            <a:r>
              <a:rPr lang="he-IL" dirty="0" smtClean="0"/>
              <a:t>.</a:t>
            </a:r>
            <a:endParaRPr lang="he-IL" dirty="0"/>
          </a:p>
          <a:p>
            <a:r>
              <a:rPr lang="he-IL" dirty="0" smtClean="0"/>
              <a:t>ההבדל בין הגישות הוא בשלושה ממדים:</a:t>
            </a:r>
          </a:p>
          <a:p>
            <a:pPr marL="365760" lvl="1" indent="0" algn="ctr">
              <a:buNone/>
            </a:pPr>
            <a:r>
              <a:rPr lang="he-IL" dirty="0" smtClean="0"/>
              <a:t>פשטות הפיתוח, שימוש בזיכרון וביצועים.</a:t>
            </a:r>
          </a:p>
          <a:p>
            <a:r>
              <a:rPr lang="he-IL" dirty="0" smtClean="0"/>
              <a:t>באפליקציה גראפית מבוססת </a:t>
            </a:r>
            <a:r>
              <a:rPr lang="en-US" dirty="0" smtClean="0"/>
              <a:t>WPF</a:t>
            </a:r>
            <a:r>
              <a:rPr lang="he-IL" dirty="0" smtClean="0"/>
              <a:t> יכולים להתקיים אלפי אובייקטים גראפיים ולכן לבחירת השיטה יש השפעה ניכרת.</a:t>
            </a:r>
          </a:p>
          <a:p>
            <a:r>
              <a:rPr lang="he-IL" dirty="0" smtClean="0"/>
              <a:t>ישנם מיקרים שבאותה אפליקציה נשתמש בשלושת הגישות מקביל.</a:t>
            </a:r>
          </a:p>
        </p:txBody>
      </p:sp>
    </p:spTree>
    <p:extLst>
      <p:ext uri="{BB962C8B-B14F-4D97-AF65-F5344CB8AC3E}">
        <p14:creationId xmlns:p14="http://schemas.microsoft.com/office/powerpoint/2010/main" val="1852123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Property Based Animation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/>
              <a:t>Storyboard</a:t>
            </a:r>
          </a:p>
          <a:p>
            <a:pPr marL="45720" indent="0">
              <a:buNone/>
            </a:pPr>
            <a:r>
              <a:rPr lang="he-IL" dirty="0" smtClean="0"/>
              <a:t>מאפשר לרכז מספר פעולות אנימציה.</a:t>
            </a:r>
          </a:p>
          <a:p>
            <a:pPr marL="45720" indent="0">
              <a:buNone/>
            </a:pPr>
            <a:r>
              <a:rPr lang="he-IL" dirty="0" smtClean="0"/>
              <a:t>מאפשר לשלוט על ה- </a:t>
            </a:r>
            <a:r>
              <a:rPr lang="en-US" dirty="0" smtClean="0"/>
              <a:t>Playback</a:t>
            </a:r>
            <a:r>
              <a:rPr lang="he-IL" dirty="0" smtClean="0"/>
              <a:t> של האנימציה.</a:t>
            </a:r>
          </a:p>
          <a:p>
            <a:pPr marL="45720" indent="0">
              <a:buNone/>
            </a:pPr>
            <a:r>
              <a:rPr lang="he-IL" dirty="0" smtClean="0"/>
              <a:t>מאפשר להגדיר אנימציה ב-</a:t>
            </a:r>
            <a:r>
              <a:rPr lang="en-US" dirty="0" smtClean="0"/>
              <a:t>XAML</a:t>
            </a:r>
            <a:r>
              <a:rPr lang="he-IL" dirty="0" smtClean="0"/>
              <a:t> על ידי </a:t>
            </a:r>
            <a:r>
              <a:rPr lang="en-US" dirty="0" smtClean="0"/>
              <a:t>Trigger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08344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702" y="0"/>
            <a:ext cx="9372600" cy="716132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Property Based Animation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Storyboard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00327" y="1600644"/>
          <a:ext cx="9641150" cy="472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641150"/>
              </a:tblGrid>
              <a:tr h="3361975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storyboard = new Storyboard();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animation1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animation1.From = 300;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animation1.To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this.Width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- 50;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animation1.Duration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TimeSpan.FromSeconds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Storyboard.SetTargetName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(animation1,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ellipse.Name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Storyboard.SetTargetProperty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(animation1,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PropertyPath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Ellipse.WidthProperty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storyboard.Children.Add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(animation1);</a:t>
                      </a:r>
                    </a:p>
                    <a:p>
                      <a:pPr algn="l" rtl="0"/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animation2 =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DoubleAnimation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animation2.BeginTime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TimeSpan.FromSeconds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animation2.From = 150;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animation2.To = 300;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animation2.Duration =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TimeSpan.FromSeconds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(3);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Storyboard.SetTargetName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(animation2,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ellipse.Name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Storyboard.SetTargetProperty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(animation2, new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PropertyPath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Ellipse.HeightProperty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storyboard.Children.Add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(animation2);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</a:t>
                      </a:r>
                    </a:p>
                    <a:p>
                      <a:pPr algn="l" rtl="0"/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en-US" sz="16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storyboard.Begin</a:t>
                      </a:r>
                      <a:r>
                        <a:rPr lang="en-US" sz="16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(ellipse);</a:t>
                      </a:r>
                      <a:endParaRPr lang="en-US" sz="16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383046" y="879369"/>
            <a:ext cx="1915656" cy="372383"/>
          </a:xfrm>
          <a:prstGeom prst="wedgeRoundRectCallout">
            <a:avLst>
              <a:gd name="adj1" fmla="val -144779"/>
              <a:gd name="adj2" fmla="val 14030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הגדרת </a:t>
            </a:r>
            <a:r>
              <a:rPr lang="en-US" sz="1400" dirty="0" smtClean="0"/>
              <a:t>Storyboard</a:t>
            </a:r>
            <a:endParaRPr lang="he-IL" sz="1400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9170634" y="1074678"/>
            <a:ext cx="1915656" cy="372383"/>
          </a:xfrm>
          <a:prstGeom prst="wedgeRoundRectCallout">
            <a:avLst>
              <a:gd name="adj1" fmla="val -119291"/>
              <a:gd name="adj2" fmla="val 15937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אנימציה ראשונה</a:t>
            </a:r>
            <a:endParaRPr lang="he-IL" sz="1400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9907481" y="4066453"/>
            <a:ext cx="1915656" cy="372383"/>
          </a:xfrm>
          <a:prstGeom prst="wedgeRoundRectCallout">
            <a:avLst>
              <a:gd name="adj1" fmla="val -147560"/>
              <a:gd name="adj2" fmla="val -6233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אנימציה שניה</a:t>
            </a:r>
            <a:endParaRPr lang="he-IL" sz="1400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8886549" y="2113366"/>
            <a:ext cx="1915656" cy="372383"/>
          </a:xfrm>
          <a:prstGeom prst="wedgeRoundRectCallout">
            <a:avLst>
              <a:gd name="adj1" fmla="val -119291"/>
              <a:gd name="adj2" fmla="val 15937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הגדרת אובייקט יעד</a:t>
            </a:r>
            <a:endParaRPr lang="he-IL" sz="1400" dirty="0" smtClean="0"/>
          </a:p>
        </p:txBody>
      </p:sp>
      <p:sp>
        <p:nvSpPr>
          <p:cNvPr id="9" name="Rounded Rectangular Callout 8"/>
          <p:cNvSpPr/>
          <p:nvPr/>
        </p:nvSpPr>
        <p:spPr>
          <a:xfrm>
            <a:off x="10147178" y="2717048"/>
            <a:ext cx="1915656" cy="372383"/>
          </a:xfrm>
          <a:prstGeom prst="wedgeRoundRectCallout">
            <a:avLst>
              <a:gd name="adj1" fmla="val -119291"/>
              <a:gd name="adj2" fmla="val 5924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1400" dirty="0" smtClean="0"/>
              <a:t>הגדרת מאפיין יעד</a:t>
            </a:r>
            <a:endParaRPr lang="he-IL" sz="1400" dirty="0" smtClean="0"/>
          </a:p>
        </p:txBody>
      </p:sp>
    </p:spTree>
    <p:extLst>
      <p:ext uri="{BB962C8B-B14F-4D97-AF65-F5344CB8AC3E}">
        <p14:creationId xmlns:p14="http://schemas.microsoft.com/office/powerpoint/2010/main" val="33300586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18478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Property Based Animation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/>
              <a:t>Storyboard With XAML</a:t>
            </a:r>
            <a:endParaRPr lang="he-IL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00833" y="1245536"/>
          <a:ext cx="9641150" cy="54254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641150"/>
              </a:tblGrid>
              <a:tr h="3361975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&lt;Ellipse Name="ellipse" Width="300" Height="300" 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Ellipse.Fill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SolidColorBrush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x:Name="brush" Color="Red"/&gt;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Ellipse.Fill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Ellipse.Triggers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EventTrigger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RoutedEvent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Window.Loaded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"&gt;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BeginStoryboard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&lt;Storyboard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RepeatBehavior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="Forever"&gt;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ColorAnimation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Storyboard.TargetName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="brush"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Storyboard.TargetProperty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="Color" From="Red" To="Green"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Duration="0:0:1"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BeginTime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="0:0:0"/&gt;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ColorAnimation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Storyboard.TargetName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="brush"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Storyboard.TargetProperty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="Color" From="Green" To="Blue"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Duration="0:0:1"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BeginTime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="0:0:1"/&gt;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ColorAnimation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Storyboard.TargetName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="brush"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Storyboard.TargetProperty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="Color" From="Blue" To="Yellow"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Duration="0:0:1"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BeginTime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="0:0:2"/&gt;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&lt;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ColorAnimation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Storyboard.TargetName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="brush"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Storyboard.TargetProperty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="Color" From="Yellow" To="Red" 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                   Duration="0:0:1" 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BeginTime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="0:0:3"/&gt;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&lt;/Storyboard&gt;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&lt;/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BeginStoryboard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&lt;/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EventTrigger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&lt;/</a:t>
                      </a:r>
                      <a:r>
                        <a:rPr lang="en-US" sz="14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Ellipse.Triggers</a:t>
                      </a:r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&gt;</a:t>
                      </a:r>
                    </a:p>
                    <a:p>
                      <a:pPr algn="l" rtl="0"/>
                      <a:r>
                        <a:rPr lang="en-US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&lt;/Ellipse&gt;</a:t>
                      </a:r>
                      <a:endParaRPr lang="en-US" sz="14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3813" y="533400"/>
            <a:ext cx="992612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he-IL" smtClean="0"/>
              <a:t>את הסילבוס, חומרים, מצגות ניתן להוריד ב:</a:t>
            </a:r>
          </a:p>
          <a:p>
            <a:pPr marL="45720" algn="ctr"/>
            <a:r>
              <a:rPr lang="en-US" smtClean="0">
                <a:hlinkClick r:id="rId2"/>
              </a:rPr>
              <a:t>www.corner.co.il</a:t>
            </a:r>
            <a:endParaRPr lang="en-US" smtClean="0"/>
          </a:p>
          <a:p>
            <a:pPr marL="4572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1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Understanding Graphical Rendering Services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b="1" dirty="0" smtClean="0"/>
              <a:t>לדוגמה:</a:t>
            </a:r>
          </a:p>
          <a:p>
            <a:r>
              <a:rPr lang="en-US" dirty="0" smtClean="0"/>
              <a:t>Drawings </a:t>
            </a:r>
            <a:r>
              <a:rPr lang="en-US" dirty="0"/>
              <a:t>and </a:t>
            </a:r>
            <a:r>
              <a:rPr lang="en-US" dirty="0" smtClean="0"/>
              <a:t>Geometries</a:t>
            </a:r>
            <a:r>
              <a:rPr lang="he-IL" dirty="0" smtClean="0"/>
              <a:t> יותר נוחים לתכנות מודלים </a:t>
            </a:r>
            <a:r>
              <a:rPr lang="he-IL" dirty="0" err="1" smtClean="0"/>
              <a:t>וקטוריים</a:t>
            </a:r>
            <a:r>
              <a:rPr lang="he-IL" dirty="0" smtClean="0"/>
              <a:t>, אבל דורשים יותר קוד על מנת לתכנת אינטראקטיביות עם המשתמש.</a:t>
            </a:r>
          </a:p>
          <a:p>
            <a:r>
              <a:rPr lang="en-US" dirty="0" smtClean="0"/>
              <a:t>Visual</a:t>
            </a:r>
            <a:r>
              <a:rPr lang="he-IL" dirty="0" smtClean="0"/>
              <a:t> – מאוד נוח ומהיר כאשר זקוקים לצייר כמות גדולה מאוד של נתונים.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74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Shapes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השיטה הפשוטה ביותר לצייר אלמנטים דו ממדיים, בשל פשטותה מכונה גם </a:t>
            </a:r>
            <a:r>
              <a:rPr lang="en-US" dirty="0"/>
              <a:t>drawing </a:t>
            </a:r>
            <a:r>
              <a:rPr lang="en-US" i="1" dirty="0" smtClean="0"/>
              <a:t>primitives</a:t>
            </a:r>
            <a:r>
              <a:rPr lang="he-IL" i="1" dirty="0" smtClean="0"/>
              <a:t>.</a:t>
            </a:r>
          </a:p>
          <a:p>
            <a:r>
              <a:rPr lang="he-IL" dirty="0" smtClean="0"/>
              <a:t>משתמשים בה במחלקות פשוטות המייצגות מלבנים, אליפסות, קווים, פוליגונים היורשות את המחלקה הבסיסית </a:t>
            </a:r>
            <a:r>
              <a:rPr lang="en-US" dirty="0" smtClean="0"/>
              <a:t>Shape</a:t>
            </a:r>
            <a:r>
              <a:rPr lang="he-IL" dirty="0" smtClean="0"/>
              <a:t> .</a:t>
            </a:r>
          </a:p>
          <a:p>
            <a:r>
              <a:rPr lang="he-IL" dirty="0" smtClean="0"/>
              <a:t>מספר קטן של מחלקות נגזרות.</a:t>
            </a:r>
          </a:p>
          <a:p>
            <a:endParaRPr lang="he-IL" dirty="0" smtClean="0"/>
          </a:p>
          <a:p>
            <a:endParaRPr lang="he-IL" dirty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307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363" y="909199"/>
            <a:ext cx="7424251" cy="5039600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7764762" y="1079475"/>
            <a:ext cx="3954162" cy="840260"/>
          </a:xfrm>
          <a:prstGeom prst="wedgeRoundRectCallout">
            <a:avLst>
              <a:gd name="adj1" fmla="val -95873"/>
              <a:gd name="adj2" fmla="val -3592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מוגדרת במרחב השמות </a:t>
            </a:r>
            <a:r>
              <a:rPr lang="en-US" sz="1200" dirty="0" err="1" smtClean="0"/>
              <a:t>System.Threading</a:t>
            </a:r>
            <a:r>
              <a:rPr lang="he-IL" sz="1200" dirty="0" smtClean="0"/>
              <a:t>, כל המחלקות היורשות ממנה הם </a:t>
            </a:r>
            <a:r>
              <a:rPr lang="en-US" sz="1200" dirty="0" smtClean="0"/>
              <a:t>STA</a:t>
            </a:r>
            <a:r>
              <a:rPr lang="he-IL" sz="1200" dirty="0" smtClean="0"/>
              <a:t> – </a:t>
            </a:r>
            <a:r>
              <a:rPr lang="en-US" sz="1200" dirty="0" smtClean="0"/>
              <a:t>Single Thread Apartment</a:t>
            </a:r>
            <a:r>
              <a:rPr lang="he-IL" sz="1200" dirty="0" smtClean="0"/>
              <a:t>.</a:t>
            </a:r>
          </a:p>
          <a:p>
            <a:pPr algn="r" rtl="1"/>
            <a:r>
              <a:rPr lang="he-IL" sz="1200" dirty="0" smtClean="0"/>
              <a:t>המחלקות היורשות אותה יכולות להתקיים רק ב- </a:t>
            </a:r>
            <a:r>
              <a:rPr lang="en-US" sz="1200" dirty="0" smtClean="0"/>
              <a:t>thread</a:t>
            </a:r>
            <a:r>
              <a:rPr lang="he-IL" sz="1200" dirty="0" smtClean="0"/>
              <a:t> שבה הם נוצרו ולכן הם </a:t>
            </a:r>
            <a:r>
              <a:rPr lang="en-US" sz="1200" dirty="0" smtClean="0"/>
              <a:t>Thread Unsafe</a:t>
            </a:r>
            <a:r>
              <a:rPr lang="he-IL" sz="1200" dirty="0" smtClean="0"/>
              <a:t>.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8325893" y="2243728"/>
            <a:ext cx="3731741" cy="1227437"/>
          </a:xfrm>
          <a:prstGeom prst="wedgeRoundRectCallout">
            <a:avLst>
              <a:gd name="adj1" fmla="val -113103"/>
              <a:gd name="adj2" fmla="val -8141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מחלקת חובה עבור תמיכה ב- </a:t>
            </a:r>
            <a:r>
              <a:rPr lang="en-US" sz="1200" dirty="0"/>
              <a:t>dependency </a:t>
            </a:r>
            <a:r>
              <a:rPr lang="en-US" sz="1200" dirty="0" smtClean="0"/>
              <a:t>properties</a:t>
            </a:r>
            <a:r>
              <a:rPr lang="he-IL" sz="1200" dirty="0" smtClean="0"/>
              <a:t>.</a:t>
            </a:r>
          </a:p>
          <a:p>
            <a:pPr algn="r" rtl="1"/>
            <a:r>
              <a:rPr lang="he-IL" sz="1200" dirty="0" smtClean="0"/>
              <a:t>סוג שונה ומתוחכם של מאפיינים (שהוא לא בדיוק מאפיין אמיתי) שימושי במיוחד בהגדרות </a:t>
            </a:r>
            <a:r>
              <a:rPr lang="en-US" sz="1200" dirty="0" smtClean="0"/>
              <a:t>Style</a:t>
            </a:r>
            <a:r>
              <a:rPr lang="he-IL" sz="1200" dirty="0" smtClean="0"/>
              <a:t>, </a:t>
            </a:r>
            <a:r>
              <a:rPr lang="en-US" sz="1200" dirty="0" smtClean="0"/>
              <a:t>Change Notification</a:t>
            </a:r>
            <a:r>
              <a:rPr lang="he-IL" sz="1200" dirty="0" smtClean="0"/>
              <a:t>, </a:t>
            </a:r>
            <a:r>
              <a:rPr lang="en-US" sz="1200" dirty="0" smtClean="0"/>
              <a:t>Data Binding</a:t>
            </a:r>
            <a:r>
              <a:rPr lang="he-IL" sz="1200" dirty="0" smtClean="0"/>
              <a:t> </a:t>
            </a:r>
            <a:r>
              <a:rPr lang="he-IL" sz="1200" dirty="0" err="1" smtClean="0"/>
              <a:t>וכו</a:t>
            </a:r>
            <a:r>
              <a:rPr lang="he-IL" sz="1200" dirty="0" smtClean="0"/>
              <a:t>'.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he-IL" sz="1200" dirty="0" smtClean="0"/>
              <a:t>משפר ביצועים ומאפשר הוספת פונקציונאליות תוך חיסכון במשאבים.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635835" y="555935"/>
            <a:ext cx="3369274" cy="1103870"/>
          </a:xfrm>
          <a:prstGeom prst="wedgeRoundRectCallout">
            <a:avLst>
              <a:gd name="adj1" fmla="val 58309"/>
              <a:gd name="adj2" fmla="val 11972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מחלקת הבסיס של כל המחלקות שיש להם אספקטים </a:t>
            </a:r>
            <a:r>
              <a:rPr lang="he-IL" sz="1200" dirty="0" err="1" smtClean="0"/>
              <a:t>ויזאליים</a:t>
            </a:r>
            <a:r>
              <a:rPr lang="he-IL" sz="1200" dirty="0" smtClean="0"/>
              <a:t> (פקדים למשל, אובייקטים גראפיים, רכיבי </a:t>
            </a:r>
            <a:r>
              <a:rPr lang="en-US" sz="1200" dirty="0" smtClean="0"/>
              <a:t>Layout</a:t>
            </a:r>
            <a:r>
              <a:rPr lang="he-IL" sz="1200" dirty="0" smtClean="0"/>
              <a:t>), מגדיר, בין השאר, את "מנוע הציור" (</a:t>
            </a:r>
            <a:r>
              <a:rPr lang="en-US" sz="1200" dirty="0" smtClean="0"/>
              <a:t>Rendering</a:t>
            </a:r>
            <a:r>
              <a:rPr lang="he-IL" sz="1200" dirty="0" smtClean="0"/>
              <a:t>), </a:t>
            </a:r>
            <a:r>
              <a:rPr lang="he-IL" sz="1200" dirty="0" err="1" smtClean="0"/>
              <a:t>איפשור</a:t>
            </a:r>
            <a:r>
              <a:rPr lang="he-IL" sz="1200" dirty="0" smtClean="0"/>
              <a:t> לכידת אירועי עכבר (</a:t>
            </a:r>
            <a:r>
              <a:rPr lang="en-US" sz="1200" dirty="0" smtClean="0"/>
              <a:t>hit testing</a:t>
            </a:r>
            <a:r>
              <a:rPr lang="he-IL" sz="1200" dirty="0" smtClean="0"/>
              <a:t>), גבולות הפקד (</a:t>
            </a:r>
            <a:r>
              <a:rPr lang="en-US" sz="1200" dirty="0" smtClean="0"/>
              <a:t>Bounding</a:t>
            </a:r>
            <a:r>
              <a:rPr lang="he-IL" sz="1200" dirty="0" smtClean="0"/>
              <a:t>) ...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231378" y="2481827"/>
            <a:ext cx="3731741" cy="864976"/>
          </a:xfrm>
          <a:prstGeom prst="wedgeRoundRectCallout">
            <a:avLst>
              <a:gd name="adj1" fmla="val 59559"/>
              <a:gd name="adj2" fmla="val 755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הוספת תמיכה ביכולות בסיסיות של אלמנטים ויזואליים ללכוד או להעלות אירועים, הפצת האירוע לגורמים נוספים (</a:t>
            </a:r>
            <a:r>
              <a:rPr lang="en-US" sz="1200" dirty="0" smtClean="0"/>
              <a:t>Routed Event</a:t>
            </a:r>
            <a:r>
              <a:rPr lang="he-IL" sz="1200" dirty="0" smtClean="0"/>
              <a:t>), הגדרות </a:t>
            </a:r>
            <a:r>
              <a:rPr lang="en-US" sz="1200" dirty="0" smtClean="0"/>
              <a:t>Layout</a:t>
            </a:r>
            <a:r>
              <a:rPr lang="he-IL" sz="1200" dirty="0" smtClean="0"/>
              <a:t> של הפקד, והגדרת פוקוס. </a:t>
            </a:r>
          </a:p>
        </p:txBody>
      </p:sp>
      <p:sp>
        <p:nvSpPr>
          <p:cNvPr id="44" name="Rounded Rectangular Callout 43"/>
          <p:cNvSpPr/>
          <p:nvPr/>
        </p:nvSpPr>
        <p:spPr>
          <a:xfrm>
            <a:off x="7477318" y="3720224"/>
            <a:ext cx="3369274" cy="757881"/>
          </a:xfrm>
          <a:prstGeom prst="wedgeRoundRectCallout">
            <a:avLst>
              <a:gd name="adj1" fmla="val -92349"/>
              <a:gd name="adj2" fmla="val -6073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מרחיב ומשכלל את היכולות של </a:t>
            </a:r>
            <a:r>
              <a:rPr lang="en-US" sz="1200" dirty="0" err="1" smtClean="0"/>
              <a:t>UIElement</a:t>
            </a:r>
            <a:r>
              <a:rPr lang="he-IL" sz="1200" dirty="0" smtClean="0"/>
              <a:t>, </a:t>
            </a:r>
            <a:r>
              <a:rPr lang="he-IL" sz="1200" dirty="0" err="1" smtClean="0"/>
              <a:t>מסויף</a:t>
            </a:r>
            <a:r>
              <a:rPr lang="he-IL" sz="1200" dirty="0" smtClean="0"/>
              <a:t> תמיכה בסגנונות, </a:t>
            </a:r>
            <a:r>
              <a:rPr lang="en-US" sz="1200" dirty="0" smtClean="0"/>
              <a:t>tooltips</a:t>
            </a:r>
            <a:r>
              <a:rPr lang="he-IL" sz="1200" dirty="0" smtClean="0"/>
              <a:t>, אנימציה, יכולות נוספות של </a:t>
            </a:r>
            <a:r>
              <a:rPr lang="en-US" sz="1200" dirty="0" smtClean="0"/>
              <a:t>Data Binding</a:t>
            </a:r>
            <a:r>
              <a:rPr lang="he-IL" sz="1200" dirty="0" smtClean="0"/>
              <a:t> .....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1216241" y="3641841"/>
            <a:ext cx="2732882" cy="617839"/>
          </a:xfrm>
          <a:prstGeom prst="wedgeRoundRectCallout">
            <a:avLst>
              <a:gd name="adj1" fmla="val 63681"/>
              <a:gd name="adj2" fmla="val 6432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מחלקת הבסיס של כל הצורות הגיאומטריות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4827126" y="127247"/>
            <a:ext cx="3801970" cy="618478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Shapes</a:t>
            </a:r>
            <a:endParaRPr lang="he-IL" sz="3600" dirty="0"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4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Shapes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Rectangles And Ellipse</a:t>
            </a:r>
            <a:endParaRPr lang="he-IL" dirty="0"/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935332" y="6488668"/>
            <a:ext cx="39247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RectangleAndEllipse</a:t>
            </a:r>
            <a:endParaRPr lang="he-I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4287" y="2221792"/>
          <a:ext cx="11952303" cy="373512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952303"/>
              </a:tblGrid>
              <a:tr h="3735124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&lt;StackPanel Width="400"&gt;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&lt;Ellipse Fill="Yellow"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="4" Height="150" Width="200" Margin="15"&gt;&lt;/Ellipse&gt;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&lt;Rectangle Fill="Beige" Stroke="Chocolate"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="7" Height="150" Width="200" Margin="15"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HorizontalAlignment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="Left"&gt;&lt;/Rectangle&gt;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&lt;/StackPanel&gt;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&lt;Canvas Width="400"&gt;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&lt;Ellipse Fill="Yellow" Stroke="Blue"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="4" Height="150" Width="200"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="20" &gt;&lt;/Ellipse&gt;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&lt;Rectangle Fill="Beige" Stroke="Chocolate"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="7" Height="150" Width="200" 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    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="100"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="120"&gt;&lt;/Rectangle&gt;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&lt;/Canvas&gt;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098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Shapes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r">
              <a:buNone/>
            </a:pPr>
            <a:r>
              <a:rPr lang="en-US" sz="2400" dirty="0" smtClean="0"/>
              <a:t>Rectangles And Ellipse</a:t>
            </a: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1515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RectangleAndEllipseInCode</a:t>
            </a:r>
            <a:endParaRPr lang="he-I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4287" y="2221792"/>
          <a:ext cx="11952303" cy="373512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952303"/>
              </a:tblGrid>
              <a:tr h="3735124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private void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Window_Loaded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(object sender,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RoutedEventArgs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e)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{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Rectangle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new Rectangle();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rect.Width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200;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rect.Height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150;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rect.Fill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SolidColorBrush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Colors.Red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rect.Stroke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new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SolidColorBrush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Colors.RoyalBlue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rect.StrokeThickness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= 5;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Canvas.SetTop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20);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Canvas.SetLeft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, 30);</a:t>
                      </a:r>
                    </a:p>
                    <a:p>
                      <a:pPr lvl="0"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canvas.Children.Add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rect</a:t>
                      </a:r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719734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3561</Words>
  <Application>Microsoft Office PowerPoint</Application>
  <PresentationFormat>Widescreen</PresentationFormat>
  <Paragraphs>522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Euphemia</vt:lpstr>
      <vt:lpstr>Utopia-Regular</vt:lpstr>
      <vt:lpstr>Wingdings</vt:lpstr>
      <vt:lpstr>Children Happy 16x9</vt:lpstr>
      <vt:lpstr>תכנות אסינכרוני, תקשורת ופיתוח אפליקציות ל-Windows 8.1 ואפליקציות ל-Windows Phone 8</vt:lpstr>
      <vt:lpstr>Graphics And Animation</vt:lpstr>
      <vt:lpstr>Understanding Graphical Rendering Services</vt:lpstr>
      <vt:lpstr>Understanding Graphical Rendering Services</vt:lpstr>
      <vt:lpstr>Understanding Graphical Rendering Services</vt:lpstr>
      <vt:lpstr>Shapes</vt:lpstr>
      <vt:lpstr>Shapes</vt:lpstr>
      <vt:lpstr>Shapes</vt:lpstr>
      <vt:lpstr>Shapes</vt:lpstr>
      <vt:lpstr>Shapes</vt:lpstr>
      <vt:lpstr>Shapes</vt:lpstr>
      <vt:lpstr>Shapes</vt:lpstr>
      <vt:lpstr>Brushes</vt:lpstr>
      <vt:lpstr>Brushes</vt:lpstr>
      <vt:lpstr>Brushes</vt:lpstr>
      <vt:lpstr>Brushes</vt:lpstr>
      <vt:lpstr>Brushes</vt:lpstr>
      <vt:lpstr>Brushes</vt:lpstr>
      <vt:lpstr>Brushes</vt:lpstr>
      <vt:lpstr>Brushes</vt:lpstr>
      <vt:lpstr>Brushes</vt:lpstr>
      <vt:lpstr>Brushes</vt:lpstr>
      <vt:lpstr>Brushes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Drawings and Geometries</vt:lpstr>
      <vt:lpstr>Drawings and Geometries</vt:lpstr>
      <vt:lpstr>Drawings and Geometries</vt:lpstr>
      <vt:lpstr>Drawings and Geometries</vt:lpstr>
      <vt:lpstr>Animation</vt:lpstr>
      <vt:lpstr>Timer Based Animation</vt:lpstr>
      <vt:lpstr>Property Based Animation</vt:lpstr>
      <vt:lpstr>Property Based Animation</vt:lpstr>
      <vt:lpstr>Property Based Animation</vt:lpstr>
      <vt:lpstr>Property Based Animation</vt:lpstr>
      <vt:lpstr>Property Based Animation</vt:lpstr>
      <vt:lpstr>Property Based Animation</vt:lpstr>
      <vt:lpstr>Property Based Animation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2014-03-10T10:55:09Z</dcterms:created>
  <dcterms:modified xsi:type="dcterms:W3CDTF">2014-03-10T10:56:08Z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